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lgerian" panose="04020705040A02060702" pitchFamily="82" charset="0"/>
      <p:regular r:id="rId21"/>
    </p:embeddedFont>
    <p:embeddedFont>
      <p:font typeface="Arial Bold" panose="020B0704020202020204" pitchFamily="34" charset="0"/>
      <p:regular r:id="rId22"/>
      <p:bold r:id="rId23"/>
    </p:embeddedFont>
    <p:embeddedFont>
      <p:font typeface="Arimo" panose="020B0604020202020204" charset="0"/>
      <p:regular r:id="rId24"/>
    </p:embeddedFont>
    <p:embeddedFont>
      <p:font typeface="Arimo Bold" panose="020B0604020202020204" charset="0"/>
      <p:regular r:id="rId25"/>
    </p:embeddedFont>
    <p:embeddedFont>
      <p:font typeface="Calibri (MS)" panose="020B0604020202020204" charset="0"/>
      <p:regular r:id="rId26"/>
    </p:embeddedFont>
    <p:embeddedFont>
      <p:font typeface="Calibri (MS) Bold" panose="020B0604020202020204" charset="0"/>
      <p:regular r:id="rId27"/>
    </p:embeddedFont>
    <p:embeddedFont>
      <p:font typeface="Trebuchet MS" panose="020B0603020202020204" pitchFamily="34" charset="0"/>
      <p:regular r:id="rId28"/>
      <p:bold r:id="rId29"/>
      <p:italic r:id="rId30"/>
      <p:boldItalic r:id="rId31"/>
    </p:embeddedFont>
    <p:embeddedFont>
      <p:font typeface="Trebuchet MS Bold" panose="020B0703020202020204" pitchFamily="34"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8.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8.sv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hyperlink" Target="https://timesofindia.indiatimes.com/city/nagpur/sec-website-crashes-on-d-day-results-known-after-long-wait/articleshow/126109693.cms" TargetMode="External"/><Relationship Id="rId3" Type="http://schemas.openxmlformats.org/officeDocument/2006/relationships/image" Target="../media/image7.png"/><Relationship Id="rId7" Type="http://schemas.openxmlformats.org/officeDocument/2006/relationships/hyperlink" Target="https://www.thestatesman.com/india/bihar-assembly-elections-over-8-5-lakh-officials-deployed-for-transparent-polls-1503496942.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indianexpress.com/article/india/rahul-gandhi-voter-fraud-lok-sabha-election-eci-bjp-modi-10175457/lite/" TargetMode="External"/><Relationship Id="rId5" Type="http://schemas.openxmlformats.org/officeDocument/2006/relationships/hyperlink" Target="https://timesofindia.indiatimes.com/city/pune/2-6-lakh-similar-epic-numbers-weeded-out-election-commission/articleshow/121606686.cms" TargetMode="Externa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sv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7" b="-7"/>
              </a:stretch>
            </a:blipFill>
          </p:spPr>
        </p:sp>
      </p:grpSp>
      <p:sp>
        <p:nvSpPr>
          <p:cNvPr id="4" name="Freeform 4"/>
          <p:cNvSpPr/>
          <p:nvPr/>
        </p:nvSpPr>
        <p:spPr>
          <a:xfrm>
            <a:off x="4057650" y="57150"/>
            <a:ext cx="10172700" cy="10172700"/>
          </a:xfrm>
          <a:custGeom>
            <a:avLst/>
            <a:gdLst/>
            <a:ahLst/>
            <a:cxnLst/>
            <a:rect l="l" t="t" r="r" b="b"/>
            <a:pathLst>
              <a:path w="10172700" h="10172700">
                <a:moveTo>
                  <a:pt x="0" y="0"/>
                </a:moveTo>
                <a:lnTo>
                  <a:pt x="10172700" y="0"/>
                </a:lnTo>
                <a:lnTo>
                  <a:pt x="10172700" y="10172700"/>
                </a:lnTo>
                <a:lnTo>
                  <a:pt x="0" y="10172700"/>
                </a:lnTo>
                <a:lnTo>
                  <a:pt x="0" y="0"/>
                </a:lnTo>
                <a:close/>
              </a:path>
            </a:pathLst>
          </a:custGeom>
          <a:blipFill>
            <a:blip r:embed="rId3">
              <a:alphaModFix amt="31000"/>
              <a:extLst>
                <a:ext uri="{96DAC541-7B7A-43D3-8B79-37D633B846F1}">
                  <asvg:svgBlip xmlns:asvg="http://schemas.microsoft.com/office/drawing/2016/SVG/main" r:embed="rId4"/>
                </a:ext>
              </a:extLst>
            </a:blip>
            <a:stretch>
              <a:fillRect l="-140" r="-140"/>
            </a:stretch>
          </a:blipFill>
        </p:spPr>
      </p:sp>
      <p:grpSp>
        <p:nvGrpSpPr>
          <p:cNvPr id="5" name="Group 5"/>
          <p:cNvGrpSpPr/>
          <p:nvPr/>
        </p:nvGrpSpPr>
        <p:grpSpPr>
          <a:xfrm>
            <a:off x="3543300" y="2858014"/>
            <a:ext cx="11201400" cy="3656581"/>
            <a:chOff x="0" y="0"/>
            <a:chExt cx="14935200" cy="4875441"/>
          </a:xfrm>
        </p:grpSpPr>
        <p:sp>
          <p:nvSpPr>
            <p:cNvPr id="6" name="Freeform 6"/>
            <p:cNvSpPr/>
            <p:nvPr/>
          </p:nvSpPr>
          <p:spPr>
            <a:xfrm>
              <a:off x="0" y="0"/>
              <a:ext cx="14935200" cy="4875438"/>
            </a:xfrm>
            <a:custGeom>
              <a:avLst/>
              <a:gdLst/>
              <a:ahLst/>
              <a:cxnLst/>
              <a:rect l="l" t="t" r="r" b="b"/>
              <a:pathLst>
                <a:path w="14935200" h="4875438">
                  <a:moveTo>
                    <a:pt x="0" y="0"/>
                  </a:moveTo>
                  <a:lnTo>
                    <a:pt x="14935200" y="0"/>
                  </a:lnTo>
                  <a:lnTo>
                    <a:pt x="14935200" y="4875438"/>
                  </a:lnTo>
                  <a:lnTo>
                    <a:pt x="0" y="4875438"/>
                  </a:lnTo>
                  <a:close/>
                </a:path>
              </a:pathLst>
            </a:custGeom>
            <a:blipFill>
              <a:blip r:embed="rId5">
                <a:alphaModFix amt="0"/>
              </a:blip>
              <a:stretch>
                <a:fillRect t="-9689" b="-9689"/>
              </a:stretch>
            </a:blipFill>
          </p:spPr>
        </p:sp>
        <p:sp>
          <p:nvSpPr>
            <p:cNvPr id="7" name="TextBox 7"/>
            <p:cNvSpPr txBox="1"/>
            <p:nvPr/>
          </p:nvSpPr>
          <p:spPr>
            <a:xfrm>
              <a:off x="0" y="66675"/>
              <a:ext cx="14935200" cy="4808766"/>
            </a:xfrm>
            <a:prstGeom prst="rect">
              <a:avLst/>
            </a:prstGeom>
          </p:spPr>
          <p:txBody>
            <a:bodyPr lIns="0" tIns="0" rIns="0" bIns="0" rtlCol="0" anchor="ctr"/>
            <a:lstStyle/>
            <a:p>
              <a:pPr algn="ctr">
                <a:lnSpc>
                  <a:spcPts val="10692"/>
                </a:lnSpc>
              </a:pPr>
              <a:r>
                <a:rPr lang="en-US" sz="9900" b="1">
                  <a:solidFill>
                    <a:srgbClr val="FFFFFF"/>
                  </a:solidFill>
                  <a:latin typeface="Arimo Bold"/>
                  <a:ea typeface="Arimo Bold"/>
                  <a:cs typeface="Arimo Bold"/>
                  <a:sym typeface="Arimo Bold"/>
                </a:rPr>
                <a:t>VOIS Innovation </a:t>
              </a:r>
            </a:p>
            <a:p>
              <a:pPr algn="ctr">
                <a:lnSpc>
                  <a:spcPts val="10692"/>
                </a:lnSpc>
              </a:pPr>
              <a:r>
                <a:rPr lang="en-US" sz="9900" b="1">
                  <a:solidFill>
                    <a:srgbClr val="FFFFFF"/>
                  </a:solidFill>
                  <a:latin typeface="Arimo Bold"/>
                  <a:ea typeface="Arimo Bold"/>
                  <a:cs typeface="Arimo Bold"/>
                  <a:sym typeface="Arimo Bold"/>
                </a:rPr>
                <a:t>Marathon 2.0 </a:t>
              </a:r>
            </a:p>
          </p:txBody>
        </p:sp>
      </p:grpSp>
      <p:sp>
        <p:nvSpPr>
          <p:cNvPr id="8" name="Freeform 8"/>
          <p:cNvSpPr/>
          <p:nvPr/>
        </p:nvSpPr>
        <p:spPr>
          <a:xfrm>
            <a:off x="439122" y="296247"/>
            <a:ext cx="2630653" cy="861536"/>
          </a:xfrm>
          <a:custGeom>
            <a:avLst/>
            <a:gdLst/>
            <a:ahLst/>
            <a:cxnLst/>
            <a:rect l="l" t="t" r="r" b="b"/>
            <a:pathLst>
              <a:path w="2630653" h="861536">
                <a:moveTo>
                  <a:pt x="0" y="0"/>
                </a:moveTo>
                <a:lnTo>
                  <a:pt x="2630652" y="0"/>
                </a:lnTo>
                <a:lnTo>
                  <a:pt x="2630652" y="861536"/>
                </a:lnTo>
                <a:lnTo>
                  <a:pt x="0" y="861536"/>
                </a:lnTo>
                <a:lnTo>
                  <a:pt x="0" y="0"/>
                </a:lnTo>
                <a:close/>
              </a:path>
            </a:pathLst>
          </a:custGeom>
          <a:blipFill>
            <a:blip r:embed="rId6">
              <a:extLst>
                <a:ext uri="{96DAC541-7B7A-43D3-8B79-37D633B846F1}">
                  <asvg:svgBlip xmlns:asvg="http://schemas.microsoft.com/office/drawing/2016/SVG/main" r:embed="rId7"/>
                </a:ext>
              </a:extLst>
            </a:blip>
            <a:stretch>
              <a:fillRect t="-155" b="-155"/>
            </a:stretch>
          </a:blipFill>
        </p:spPr>
      </p:sp>
      <p:sp>
        <p:nvSpPr>
          <p:cNvPr id="9" name="Freeform 9"/>
          <p:cNvSpPr/>
          <p:nvPr/>
        </p:nvSpPr>
        <p:spPr>
          <a:xfrm flipH="1">
            <a:off x="15183822" y="9048359"/>
            <a:ext cx="2630653" cy="861536"/>
          </a:xfrm>
          <a:custGeom>
            <a:avLst/>
            <a:gdLst/>
            <a:ahLst/>
            <a:cxnLst/>
            <a:rect l="l" t="t" r="r" b="b"/>
            <a:pathLst>
              <a:path w="2630653" h="861536">
                <a:moveTo>
                  <a:pt x="2630652" y="0"/>
                </a:moveTo>
                <a:lnTo>
                  <a:pt x="0" y="0"/>
                </a:lnTo>
                <a:lnTo>
                  <a:pt x="0" y="861537"/>
                </a:lnTo>
                <a:lnTo>
                  <a:pt x="2630652" y="861537"/>
                </a:lnTo>
                <a:lnTo>
                  <a:pt x="2630652" y="0"/>
                </a:lnTo>
                <a:close/>
              </a:path>
            </a:pathLst>
          </a:custGeom>
          <a:blipFill>
            <a:blip r:embed="rId6">
              <a:extLst>
                <a:ext uri="{96DAC541-7B7A-43D3-8B79-37D633B846F1}">
                  <asvg:svgBlip xmlns:asvg="http://schemas.microsoft.com/office/drawing/2016/SVG/main" r:embed="rId7"/>
                </a:ext>
              </a:extLst>
            </a:blip>
            <a:stretch>
              <a:fillRect t="-155" b="-155"/>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Workflow diagram </a:t>
            </a:r>
          </a:p>
        </p:txBody>
      </p:sp>
      <p:sp>
        <p:nvSpPr>
          <p:cNvPr id="9" name="TextBox 9"/>
          <p:cNvSpPr txBox="1"/>
          <p:nvPr/>
        </p:nvSpPr>
        <p:spPr>
          <a:xfrm>
            <a:off x="1404414" y="1614773"/>
            <a:ext cx="3220831" cy="419100"/>
          </a:xfrm>
          <a:prstGeom prst="rect">
            <a:avLst/>
          </a:prstGeom>
        </p:spPr>
        <p:txBody>
          <a:bodyPr lIns="0" tIns="0" rIns="0" bIns="0" rtlCol="0" anchor="t">
            <a:spAutoFit/>
          </a:bodyPr>
          <a:lstStyle/>
          <a:p>
            <a:pPr algn="l">
              <a:lnSpc>
                <a:spcPts val="3240"/>
              </a:lnSpc>
            </a:pPr>
            <a:r>
              <a:rPr lang="en-US" sz="2700" b="1">
                <a:solidFill>
                  <a:srgbClr val="FF5A5A"/>
                </a:solidFill>
                <a:latin typeface="Trebuchet MS Bold"/>
                <a:ea typeface="Trebuchet MS Bold"/>
                <a:cs typeface="Trebuchet MS Bold"/>
                <a:sym typeface="Trebuchet MS Bold"/>
              </a:rPr>
              <a:t>Voter's Interface</a:t>
            </a:r>
          </a:p>
        </p:txBody>
      </p:sp>
      <p:grpSp>
        <p:nvGrpSpPr>
          <p:cNvPr id="10" name="Group 10"/>
          <p:cNvGrpSpPr/>
          <p:nvPr/>
        </p:nvGrpSpPr>
        <p:grpSpPr>
          <a:xfrm>
            <a:off x="235601" y="2131762"/>
            <a:ext cx="4778931" cy="3332978"/>
            <a:chOff x="0" y="0"/>
            <a:chExt cx="6371908" cy="4443971"/>
          </a:xfrm>
        </p:grpSpPr>
        <p:sp>
          <p:nvSpPr>
            <p:cNvPr id="11" name="Freeform 11" descr="A screenshot of a computer  AI-generated content may be incorrect."/>
            <p:cNvSpPr/>
            <p:nvPr/>
          </p:nvSpPr>
          <p:spPr>
            <a:xfrm>
              <a:off x="0" y="0"/>
              <a:ext cx="6371844" cy="4443984"/>
            </a:xfrm>
            <a:custGeom>
              <a:avLst/>
              <a:gdLst/>
              <a:ahLst/>
              <a:cxnLst/>
              <a:rect l="l" t="t" r="r" b="b"/>
              <a:pathLst>
                <a:path w="6371844" h="4443984">
                  <a:moveTo>
                    <a:pt x="0" y="0"/>
                  </a:moveTo>
                  <a:lnTo>
                    <a:pt x="6371844" y="0"/>
                  </a:lnTo>
                  <a:lnTo>
                    <a:pt x="6371844" y="4443984"/>
                  </a:lnTo>
                  <a:lnTo>
                    <a:pt x="0" y="4443984"/>
                  </a:lnTo>
                  <a:lnTo>
                    <a:pt x="0" y="0"/>
                  </a:lnTo>
                  <a:close/>
                </a:path>
              </a:pathLst>
            </a:custGeom>
            <a:blipFill>
              <a:blip r:embed="rId5"/>
              <a:stretch>
                <a:fillRect r="-13656"/>
              </a:stretch>
            </a:blipFill>
          </p:spPr>
        </p:sp>
      </p:grpSp>
      <p:grpSp>
        <p:nvGrpSpPr>
          <p:cNvPr id="12" name="Group 12"/>
          <p:cNvGrpSpPr/>
          <p:nvPr/>
        </p:nvGrpSpPr>
        <p:grpSpPr>
          <a:xfrm>
            <a:off x="5026904" y="2140782"/>
            <a:ext cx="5698474" cy="3320444"/>
            <a:chOff x="0" y="0"/>
            <a:chExt cx="7597966" cy="4427258"/>
          </a:xfrm>
        </p:grpSpPr>
        <p:sp>
          <p:nvSpPr>
            <p:cNvPr id="13" name="Freeform 13" descr="A screenshot of a voting form  AI-generated content may be incorrect."/>
            <p:cNvSpPr/>
            <p:nvPr/>
          </p:nvSpPr>
          <p:spPr>
            <a:xfrm>
              <a:off x="0" y="0"/>
              <a:ext cx="7598029" cy="4427220"/>
            </a:xfrm>
            <a:custGeom>
              <a:avLst/>
              <a:gdLst/>
              <a:ahLst/>
              <a:cxnLst/>
              <a:rect l="l" t="t" r="r" b="b"/>
              <a:pathLst>
                <a:path w="7598029" h="4427220">
                  <a:moveTo>
                    <a:pt x="0" y="0"/>
                  </a:moveTo>
                  <a:lnTo>
                    <a:pt x="7598029" y="0"/>
                  </a:lnTo>
                  <a:lnTo>
                    <a:pt x="7598029" y="4427220"/>
                  </a:lnTo>
                  <a:lnTo>
                    <a:pt x="0" y="4427220"/>
                  </a:lnTo>
                  <a:lnTo>
                    <a:pt x="0" y="0"/>
                  </a:lnTo>
                  <a:close/>
                </a:path>
              </a:pathLst>
            </a:custGeom>
            <a:blipFill>
              <a:blip r:embed="rId6"/>
              <a:stretch>
                <a:fillRect b="-3919"/>
              </a:stretch>
            </a:blipFill>
          </p:spPr>
        </p:sp>
      </p:grpSp>
      <p:grpSp>
        <p:nvGrpSpPr>
          <p:cNvPr id="14" name="Group 14"/>
          <p:cNvGrpSpPr/>
          <p:nvPr/>
        </p:nvGrpSpPr>
        <p:grpSpPr>
          <a:xfrm>
            <a:off x="9419082" y="2154765"/>
            <a:ext cx="5298405" cy="3295879"/>
            <a:chOff x="0" y="0"/>
            <a:chExt cx="7064540" cy="4394505"/>
          </a:xfrm>
        </p:grpSpPr>
        <p:sp>
          <p:nvSpPr>
            <p:cNvPr id="15" name="Freeform 15" descr="A screenshot of a cellphone  AI-generated content may be incorrect."/>
            <p:cNvSpPr/>
            <p:nvPr/>
          </p:nvSpPr>
          <p:spPr>
            <a:xfrm>
              <a:off x="0" y="0"/>
              <a:ext cx="7064502" cy="4394454"/>
            </a:xfrm>
            <a:custGeom>
              <a:avLst/>
              <a:gdLst/>
              <a:ahLst/>
              <a:cxnLst/>
              <a:rect l="l" t="t" r="r" b="b"/>
              <a:pathLst>
                <a:path w="7064502" h="4394454">
                  <a:moveTo>
                    <a:pt x="0" y="0"/>
                  </a:moveTo>
                  <a:lnTo>
                    <a:pt x="7064502" y="0"/>
                  </a:lnTo>
                  <a:lnTo>
                    <a:pt x="7064502" y="4394454"/>
                  </a:lnTo>
                  <a:lnTo>
                    <a:pt x="0" y="4394454"/>
                  </a:lnTo>
                  <a:lnTo>
                    <a:pt x="0" y="0"/>
                  </a:lnTo>
                  <a:close/>
                </a:path>
              </a:pathLst>
            </a:custGeom>
            <a:blipFill>
              <a:blip r:embed="rId7"/>
              <a:stretch>
                <a:fillRect b="-28674"/>
              </a:stretch>
            </a:blipFill>
          </p:spPr>
        </p:sp>
      </p:grpSp>
      <p:grpSp>
        <p:nvGrpSpPr>
          <p:cNvPr id="16" name="Group 16"/>
          <p:cNvGrpSpPr/>
          <p:nvPr/>
        </p:nvGrpSpPr>
        <p:grpSpPr>
          <a:xfrm>
            <a:off x="13599376" y="2143658"/>
            <a:ext cx="4713027" cy="3304556"/>
            <a:chOff x="0" y="0"/>
            <a:chExt cx="6284036" cy="4406074"/>
          </a:xfrm>
        </p:grpSpPr>
        <p:sp>
          <p:nvSpPr>
            <p:cNvPr id="17" name="Freeform 17" descr="A screenshot of a voting form  AI-generated content may be incorrect."/>
            <p:cNvSpPr/>
            <p:nvPr/>
          </p:nvSpPr>
          <p:spPr>
            <a:xfrm>
              <a:off x="0" y="0"/>
              <a:ext cx="6284087" cy="4406138"/>
            </a:xfrm>
            <a:custGeom>
              <a:avLst/>
              <a:gdLst/>
              <a:ahLst/>
              <a:cxnLst/>
              <a:rect l="l" t="t" r="r" b="b"/>
              <a:pathLst>
                <a:path w="6284087" h="4406138">
                  <a:moveTo>
                    <a:pt x="0" y="0"/>
                  </a:moveTo>
                  <a:lnTo>
                    <a:pt x="6284087" y="0"/>
                  </a:lnTo>
                  <a:lnTo>
                    <a:pt x="6284087" y="4406138"/>
                  </a:lnTo>
                  <a:lnTo>
                    <a:pt x="0" y="4406138"/>
                  </a:lnTo>
                  <a:lnTo>
                    <a:pt x="0" y="0"/>
                  </a:lnTo>
                  <a:close/>
                </a:path>
              </a:pathLst>
            </a:custGeom>
            <a:blipFill>
              <a:blip r:embed="rId8"/>
              <a:stretch>
                <a:fillRect b="-2339"/>
              </a:stretch>
            </a:blipFill>
          </p:spPr>
        </p:sp>
      </p:grpSp>
      <p:sp>
        <p:nvSpPr>
          <p:cNvPr id="18" name="TextBox 18"/>
          <p:cNvSpPr txBox="1"/>
          <p:nvPr/>
        </p:nvSpPr>
        <p:spPr>
          <a:xfrm>
            <a:off x="46596" y="5487305"/>
            <a:ext cx="4578648" cy="389315"/>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Voter's login by EPIC ID/Mobile No.</a:t>
            </a:r>
          </a:p>
        </p:txBody>
      </p:sp>
      <p:sp>
        <p:nvSpPr>
          <p:cNvPr id="19" name="TextBox 19"/>
          <p:cNvSpPr txBox="1"/>
          <p:nvPr/>
        </p:nvSpPr>
        <p:spPr>
          <a:xfrm>
            <a:off x="4807591" y="5569858"/>
            <a:ext cx="5541169"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Voter can send request to BLO to update info.</a:t>
            </a:r>
          </a:p>
        </p:txBody>
      </p:sp>
      <p:sp>
        <p:nvSpPr>
          <p:cNvPr id="20" name="TextBox 20"/>
          <p:cNvSpPr txBox="1"/>
          <p:nvPr/>
        </p:nvSpPr>
        <p:spPr>
          <a:xfrm>
            <a:off x="9241565" y="5494763"/>
            <a:ext cx="4398178"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Face Authentication of Voter to verify the vote</a:t>
            </a:r>
          </a:p>
        </p:txBody>
      </p:sp>
      <p:sp>
        <p:nvSpPr>
          <p:cNvPr id="21" name="TextBox 21"/>
          <p:cNvSpPr txBox="1"/>
          <p:nvPr/>
        </p:nvSpPr>
        <p:spPr>
          <a:xfrm>
            <a:off x="13686330" y="5505974"/>
            <a:ext cx="4172579"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After Verifying Hashkey sent to voter they can verify their vote</a:t>
            </a:r>
          </a:p>
        </p:txBody>
      </p:sp>
      <p:sp>
        <p:nvSpPr>
          <p:cNvPr id="22" name="TextBox 22"/>
          <p:cNvSpPr txBox="1"/>
          <p:nvPr/>
        </p:nvSpPr>
        <p:spPr>
          <a:xfrm>
            <a:off x="1028881" y="6096533"/>
            <a:ext cx="3931949" cy="419100"/>
          </a:xfrm>
          <a:prstGeom prst="rect">
            <a:avLst/>
          </a:prstGeom>
        </p:spPr>
        <p:txBody>
          <a:bodyPr lIns="0" tIns="0" rIns="0" bIns="0" rtlCol="0" anchor="t">
            <a:spAutoFit/>
          </a:bodyPr>
          <a:lstStyle/>
          <a:p>
            <a:pPr algn="l">
              <a:lnSpc>
                <a:spcPts val="3240"/>
              </a:lnSpc>
            </a:pPr>
            <a:r>
              <a:rPr lang="en-US" sz="2700" b="1">
                <a:solidFill>
                  <a:srgbClr val="FF5A5A"/>
                </a:solidFill>
                <a:latin typeface="Trebuchet MS Bold"/>
                <a:ea typeface="Trebuchet MS Bold"/>
                <a:cs typeface="Trebuchet MS Bold"/>
                <a:sym typeface="Trebuchet MS Bold"/>
              </a:rPr>
              <a:t>BLO Interface</a:t>
            </a:r>
          </a:p>
        </p:txBody>
      </p:sp>
      <p:grpSp>
        <p:nvGrpSpPr>
          <p:cNvPr id="23" name="Group 23"/>
          <p:cNvGrpSpPr/>
          <p:nvPr/>
        </p:nvGrpSpPr>
        <p:grpSpPr>
          <a:xfrm>
            <a:off x="-752" y="6609845"/>
            <a:ext cx="4453195" cy="2887580"/>
            <a:chOff x="0" y="0"/>
            <a:chExt cx="5937593" cy="3850107"/>
          </a:xfrm>
        </p:grpSpPr>
        <p:sp>
          <p:nvSpPr>
            <p:cNvPr id="24" name="Freeform 24" descr="A screenshot of a login screen  AI-generated content may be incorrect."/>
            <p:cNvSpPr/>
            <p:nvPr/>
          </p:nvSpPr>
          <p:spPr>
            <a:xfrm>
              <a:off x="0" y="0"/>
              <a:ext cx="5937631" cy="3850132"/>
            </a:xfrm>
            <a:custGeom>
              <a:avLst/>
              <a:gdLst/>
              <a:ahLst/>
              <a:cxnLst/>
              <a:rect l="l" t="t" r="r" b="b"/>
              <a:pathLst>
                <a:path w="5937631" h="3850132">
                  <a:moveTo>
                    <a:pt x="0" y="0"/>
                  </a:moveTo>
                  <a:lnTo>
                    <a:pt x="5937631" y="0"/>
                  </a:lnTo>
                  <a:lnTo>
                    <a:pt x="5937631" y="3850132"/>
                  </a:lnTo>
                  <a:lnTo>
                    <a:pt x="0" y="3850132"/>
                  </a:lnTo>
                  <a:lnTo>
                    <a:pt x="0" y="0"/>
                  </a:lnTo>
                  <a:close/>
                </a:path>
              </a:pathLst>
            </a:custGeom>
            <a:blipFill>
              <a:blip r:embed="rId9"/>
              <a:stretch>
                <a:fillRect b="-4155"/>
              </a:stretch>
            </a:blipFill>
          </p:spPr>
        </p:sp>
      </p:grpSp>
      <p:grpSp>
        <p:nvGrpSpPr>
          <p:cNvPr id="25" name="Group 25"/>
          <p:cNvGrpSpPr/>
          <p:nvPr/>
        </p:nvGrpSpPr>
        <p:grpSpPr>
          <a:xfrm>
            <a:off x="4117791" y="6328439"/>
            <a:ext cx="7827721" cy="2929861"/>
            <a:chOff x="0" y="0"/>
            <a:chExt cx="10436962" cy="3906482"/>
          </a:xfrm>
        </p:grpSpPr>
        <p:sp>
          <p:nvSpPr>
            <p:cNvPr id="26" name="Freeform 26" descr="A screenshot of a computer  AI-generated content may be incorrect."/>
            <p:cNvSpPr/>
            <p:nvPr/>
          </p:nvSpPr>
          <p:spPr>
            <a:xfrm>
              <a:off x="0" y="0"/>
              <a:ext cx="10436987" cy="3906520"/>
            </a:xfrm>
            <a:custGeom>
              <a:avLst/>
              <a:gdLst/>
              <a:ahLst/>
              <a:cxnLst/>
              <a:rect l="l" t="t" r="r" b="b"/>
              <a:pathLst>
                <a:path w="10436987" h="3906520">
                  <a:moveTo>
                    <a:pt x="0" y="0"/>
                  </a:moveTo>
                  <a:lnTo>
                    <a:pt x="10436987" y="0"/>
                  </a:lnTo>
                  <a:lnTo>
                    <a:pt x="10436987" y="3906520"/>
                  </a:lnTo>
                  <a:lnTo>
                    <a:pt x="0" y="3906520"/>
                  </a:lnTo>
                  <a:lnTo>
                    <a:pt x="0" y="0"/>
                  </a:lnTo>
                  <a:close/>
                </a:path>
              </a:pathLst>
            </a:custGeom>
            <a:blipFill>
              <a:blip r:embed="rId10"/>
              <a:stretch>
                <a:fillRect l="-3247" t="-15034" r="-3468" b="-36430"/>
              </a:stretch>
            </a:blipFill>
          </p:spPr>
        </p:sp>
      </p:grpSp>
      <p:grpSp>
        <p:nvGrpSpPr>
          <p:cNvPr id="27" name="Group 27"/>
          <p:cNvGrpSpPr/>
          <p:nvPr/>
        </p:nvGrpSpPr>
        <p:grpSpPr>
          <a:xfrm>
            <a:off x="11998328" y="6334677"/>
            <a:ext cx="5260972" cy="2616965"/>
            <a:chOff x="0" y="0"/>
            <a:chExt cx="7014629" cy="3489287"/>
          </a:xfrm>
        </p:grpSpPr>
        <p:sp>
          <p:nvSpPr>
            <p:cNvPr id="28" name="Freeform 28" descr="A screenshot of a computer  AI-generated content may be incorrect."/>
            <p:cNvSpPr/>
            <p:nvPr/>
          </p:nvSpPr>
          <p:spPr>
            <a:xfrm>
              <a:off x="0" y="0"/>
              <a:ext cx="7014591" cy="3489325"/>
            </a:xfrm>
            <a:custGeom>
              <a:avLst/>
              <a:gdLst/>
              <a:ahLst/>
              <a:cxnLst/>
              <a:rect l="l" t="t" r="r" b="b"/>
              <a:pathLst>
                <a:path w="7014591" h="3489325">
                  <a:moveTo>
                    <a:pt x="0" y="0"/>
                  </a:moveTo>
                  <a:lnTo>
                    <a:pt x="7014591" y="0"/>
                  </a:lnTo>
                  <a:lnTo>
                    <a:pt x="7014591" y="3489325"/>
                  </a:lnTo>
                  <a:lnTo>
                    <a:pt x="0" y="3489325"/>
                  </a:lnTo>
                  <a:lnTo>
                    <a:pt x="0" y="0"/>
                  </a:lnTo>
                  <a:close/>
                </a:path>
              </a:pathLst>
            </a:custGeom>
            <a:blipFill>
              <a:blip r:embed="rId11"/>
              <a:stretch>
                <a:fillRect l="-27578" r="-27774" b="-182855"/>
              </a:stretch>
            </a:blipFill>
          </p:spPr>
        </p:sp>
      </p:grpSp>
      <p:sp>
        <p:nvSpPr>
          <p:cNvPr id="32" name="TextBox 32"/>
          <p:cNvSpPr txBox="1"/>
          <p:nvPr/>
        </p:nvSpPr>
        <p:spPr>
          <a:xfrm>
            <a:off x="259871" y="9535525"/>
            <a:ext cx="3931949" cy="389315"/>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BLO's can login by their ID</a:t>
            </a:r>
          </a:p>
        </p:txBody>
      </p:sp>
      <p:sp>
        <p:nvSpPr>
          <p:cNvPr id="33" name="TextBox 33"/>
          <p:cNvSpPr txBox="1"/>
          <p:nvPr/>
        </p:nvSpPr>
        <p:spPr>
          <a:xfrm>
            <a:off x="4606180" y="9314855"/>
            <a:ext cx="7165438"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BLO's can Edit info of their voters, delete voters and approve requests to update info of voters </a:t>
            </a:r>
          </a:p>
        </p:txBody>
      </p:sp>
      <p:sp>
        <p:nvSpPr>
          <p:cNvPr id="34" name="TextBox 34"/>
          <p:cNvSpPr txBox="1"/>
          <p:nvPr/>
        </p:nvSpPr>
        <p:spPr>
          <a:xfrm>
            <a:off x="12097912" y="9239250"/>
            <a:ext cx="5586289"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BLO's can Add new voters to their respective polling booths</a:t>
            </a:r>
          </a:p>
        </p:txBody>
      </p:sp>
      <p:sp>
        <p:nvSpPr>
          <p:cNvPr id="35" name="AutoShape 35"/>
          <p:cNvSpPr/>
          <p:nvPr/>
        </p:nvSpPr>
        <p:spPr>
          <a:xfrm flipV="1">
            <a:off x="4117791" y="2444913"/>
            <a:ext cx="3018444" cy="2197079"/>
          </a:xfrm>
          <a:prstGeom prst="line">
            <a:avLst/>
          </a:prstGeom>
          <a:ln w="38100" cap="flat">
            <a:solidFill>
              <a:srgbClr val="5FCBEF"/>
            </a:solidFill>
            <a:prstDash val="solid"/>
            <a:headEnd type="none" w="sm" len="sm"/>
            <a:tailEnd type="arrow" w="med" len="sm"/>
          </a:ln>
        </p:spPr>
      </p:sp>
      <p:sp>
        <p:nvSpPr>
          <p:cNvPr id="36" name="AutoShape 36"/>
          <p:cNvSpPr/>
          <p:nvPr/>
        </p:nvSpPr>
        <p:spPr>
          <a:xfrm flipV="1">
            <a:off x="13208265" y="3050425"/>
            <a:ext cx="1682791" cy="2077673"/>
          </a:xfrm>
          <a:prstGeom prst="line">
            <a:avLst/>
          </a:prstGeom>
          <a:ln w="38100" cap="flat">
            <a:solidFill>
              <a:srgbClr val="5FCBEF"/>
            </a:solidFill>
            <a:prstDash val="solid"/>
            <a:headEnd type="none" w="sm" len="sm"/>
            <a:tailEnd type="arrow" w="med" len="sm"/>
          </a:ln>
        </p:spPr>
      </p:sp>
      <p:sp>
        <p:nvSpPr>
          <p:cNvPr id="37" name="AutoShape 37"/>
          <p:cNvSpPr/>
          <p:nvPr/>
        </p:nvSpPr>
        <p:spPr>
          <a:xfrm flipV="1">
            <a:off x="8289798" y="2681551"/>
            <a:ext cx="2516936" cy="2364248"/>
          </a:xfrm>
          <a:prstGeom prst="line">
            <a:avLst/>
          </a:prstGeom>
          <a:ln w="38100" cap="flat">
            <a:solidFill>
              <a:srgbClr val="5FCBEF"/>
            </a:solidFill>
            <a:prstDash val="solid"/>
            <a:headEnd type="none" w="sm" len="sm"/>
            <a:tailEnd type="arrow" w="med" len="sm"/>
          </a:ln>
        </p:spPr>
      </p:sp>
      <p:cxnSp>
        <p:nvCxnSpPr>
          <p:cNvPr id="39" name="Straight Arrow Connector 38">
            <a:extLst>
              <a:ext uri="{FF2B5EF4-FFF2-40B4-BE49-F238E27FC236}">
                <a16:creationId xmlns:a16="http://schemas.microsoft.com/office/drawing/2014/main" id="{7E78EF43-C302-5D6D-BC70-1A23C2FD386E}"/>
              </a:ext>
            </a:extLst>
          </p:cNvPr>
          <p:cNvCxnSpPr/>
          <p:nvPr/>
        </p:nvCxnSpPr>
        <p:spPr>
          <a:xfrm flipV="1">
            <a:off x="10039502" y="6743700"/>
            <a:ext cx="2228698" cy="3810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40" name="Straight Arrow Connector 39">
            <a:extLst>
              <a:ext uri="{FF2B5EF4-FFF2-40B4-BE49-F238E27FC236}">
                <a16:creationId xmlns:a16="http://schemas.microsoft.com/office/drawing/2014/main" id="{30A9F9BC-D3FA-D62F-4F43-842FDBEF160D}"/>
              </a:ext>
            </a:extLst>
          </p:cNvPr>
          <p:cNvCxnSpPr>
            <a:cxnSpLocks/>
          </p:cNvCxnSpPr>
          <p:nvPr/>
        </p:nvCxnSpPr>
        <p:spPr>
          <a:xfrm flipV="1">
            <a:off x="2950645" y="6994941"/>
            <a:ext cx="1856946" cy="20035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12179075"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Screen shots of your project -</a:t>
            </a:r>
          </a:p>
        </p:txBody>
      </p:sp>
      <p:grpSp>
        <p:nvGrpSpPr>
          <p:cNvPr id="9" name="Group 9"/>
          <p:cNvGrpSpPr/>
          <p:nvPr/>
        </p:nvGrpSpPr>
        <p:grpSpPr>
          <a:xfrm>
            <a:off x="8360912" y="1870881"/>
            <a:ext cx="8263585" cy="3292564"/>
            <a:chOff x="0" y="0"/>
            <a:chExt cx="11018114" cy="4390085"/>
          </a:xfrm>
        </p:grpSpPr>
        <p:sp>
          <p:nvSpPr>
            <p:cNvPr id="10" name="Freeform 10"/>
            <p:cNvSpPr/>
            <p:nvPr/>
          </p:nvSpPr>
          <p:spPr>
            <a:xfrm>
              <a:off x="0" y="0"/>
              <a:ext cx="11018139" cy="4390136"/>
            </a:xfrm>
            <a:custGeom>
              <a:avLst/>
              <a:gdLst/>
              <a:ahLst/>
              <a:cxnLst/>
              <a:rect l="l" t="t" r="r" b="b"/>
              <a:pathLst>
                <a:path w="11018139" h="4390136">
                  <a:moveTo>
                    <a:pt x="0" y="0"/>
                  </a:moveTo>
                  <a:lnTo>
                    <a:pt x="11018139" y="0"/>
                  </a:lnTo>
                  <a:lnTo>
                    <a:pt x="11018139" y="4390136"/>
                  </a:lnTo>
                  <a:lnTo>
                    <a:pt x="0" y="4390136"/>
                  </a:lnTo>
                  <a:lnTo>
                    <a:pt x="0" y="0"/>
                  </a:lnTo>
                  <a:close/>
                </a:path>
              </a:pathLst>
            </a:custGeom>
            <a:blipFill>
              <a:blip r:embed="rId5"/>
              <a:stretch>
                <a:fillRect b="-3265"/>
              </a:stretch>
            </a:blipFill>
          </p:spPr>
        </p:sp>
      </p:grpSp>
      <p:grpSp>
        <p:nvGrpSpPr>
          <p:cNvPr id="11" name="Group 11"/>
          <p:cNvGrpSpPr/>
          <p:nvPr/>
        </p:nvGrpSpPr>
        <p:grpSpPr>
          <a:xfrm>
            <a:off x="3072879" y="1877730"/>
            <a:ext cx="7676636" cy="3297203"/>
            <a:chOff x="0" y="0"/>
            <a:chExt cx="10235514" cy="4396270"/>
          </a:xfrm>
        </p:grpSpPr>
        <p:sp>
          <p:nvSpPr>
            <p:cNvPr id="12" name="Freeform 12" descr="A screenshot of a voting application  AI-generated content may be incorrect."/>
            <p:cNvSpPr/>
            <p:nvPr/>
          </p:nvSpPr>
          <p:spPr>
            <a:xfrm>
              <a:off x="0" y="0"/>
              <a:ext cx="10235565" cy="4396232"/>
            </a:xfrm>
            <a:custGeom>
              <a:avLst/>
              <a:gdLst/>
              <a:ahLst/>
              <a:cxnLst/>
              <a:rect l="l" t="t" r="r" b="b"/>
              <a:pathLst>
                <a:path w="10235565" h="4396232">
                  <a:moveTo>
                    <a:pt x="0" y="0"/>
                  </a:moveTo>
                  <a:lnTo>
                    <a:pt x="10235565" y="0"/>
                  </a:lnTo>
                  <a:lnTo>
                    <a:pt x="10235565" y="4396232"/>
                  </a:lnTo>
                  <a:lnTo>
                    <a:pt x="0" y="4396232"/>
                  </a:lnTo>
                  <a:lnTo>
                    <a:pt x="0" y="0"/>
                  </a:lnTo>
                  <a:close/>
                </a:path>
              </a:pathLst>
            </a:custGeom>
            <a:blipFill>
              <a:blip r:embed="rId6"/>
              <a:stretch>
                <a:fillRect r="-13902"/>
              </a:stretch>
            </a:blipFill>
          </p:spPr>
        </p:sp>
      </p:grpSp>
      <p:grpSp>
        <p:nvGrpSpPr>
          <p:cNvPr id="13" name="Group 13"/>
          <p:cNvGrpSpPr/>
          <p:nvPr/>
        </p:nvGrpSpPr>
        <p:grpSpPr>
          <a:xfrm>
            <a:off x="334737" y="1905705"/>
            <a:ext cx="4792066" cy="3282972"/>
            <a:chOff x="0" y="0"/>
            <a:chExt cx="6389421" cy="4377296"/>
          </a:xfrm>
        </p:grpSpPr>
        <p:sp>
          <p:nvSpPr>
            <p:cNvPr id="14" name="Freeform 14" descr="A screenshot of a voting control  AI-generated content may be incorrect."/>
            <p:cNvSpPr/>
            <p:nvPr/>
          </p:nvSpPr>
          <p:spPr>
            <a:xfrm>
              <a:off x="0" y="0"/>
              <a:ext cx="6389370" cy="4377309"/>
            </a:xfrm>
            <a:custGeom>
              <a:avLst/>
              <a:gdLst/>
              <a:ahLst/>
              <a:cxnLst/>
              <a:rect l="l" t="t" r="r" b="b"/>
              <a:pathLst>
                <a:path w="6389370" h="4377309">
                  <a:moveTo>
                    <a:pt x="0" y="0"/>
                  </a:moveTo>
                  <a:lnTo>
                    <a:pt x="6389370" y="0"/>
                  </a:lnTo>
                  <a:lnTo>
                    <a:pt x="6389370" y="4377309"/>
                  </a:lnTo>
                  <a:lnTo>
                    <a:pt x="0" y="4377309"/>
                  </a:lnTo>
                  <a:lnTo>
                    <a:pt x="0" y="0"/>
                  </a:lnTo>
                  <a:close/>
                </a:path>
              </a:pathLst>
            </a:custGeom>
            <a:blipFill>
              <a:blip r:embed="rId7"/>
              <a:stretch>
                <a:fillRect l="-48620" t="-127" r="-54694" b="-187"/>
              </a:stretch>
            </a:blipFill>
          </p:spPr>
        </p:sp>
      </p:grpSp>
      <p:grpSp>
        <p:nvGrpSpPr>
          <p:cNvPr id="15" name="Group 15"/>
          <p:cNvGrpSpPr/>
          <p:nvPr/>
        </p:nvGrpSpPr>
        <p:grpSpPr>
          <a:xfrm>
            <a:off x="14197698" y="1864214"/>
            <a:ext cx="3715693" cy="3299231"/>
            <a:chOff x="0" y="0"/>
            <a:chExt cx="4954257" cy="4398975"/>
          </a:xfrm>
        </p:grpSpPr>
        <p:sp>
          <p:nvSpPr>
            <p:cNvPr id="16" name="Freeform 16" descr="A screenshot of a voting application  AI-generated content may be incorrect."/>
            <p:cNvSpPr/>
            <p:nvPr/>
          </p:nvSpPr>
          <p:spPr>
            <a:xfrm>
              <a:off x="0" y="0"/>
              <a:ext cx="4954270" cy="4399026"/>
            </a:xfrm>
            <a:custGeom>
              <a:avLst/>
              <a:gdLst/>
              <a:ahLst/>
              <a:cxnLst/>
              <a:rect l="l" t="t" r="r" b="b"/>
              <a:pathLst>
                <a:path w="4954270" h="4399026">
                  <a:moveTo>
                    <a:pt x="0" y="0"/>
                  </a:moveTo>
                  <a:lnTo>
                    <a:pt x="4954270" y="0"/>
                  </a:lnTo>
                  <a:lnTo>
                    <a:pt x="4954270" y="4399026"/>
                  </a:lnTo>
                  <a:lnTo>
                    <a:pt x="0" y="4399026"/>
                  </a:lnTo>
                  <a:lnTo>
                    <a:pt x="0" y="0"/>
                  </a:lnTo>
                  <a:close/>
                </a:path>
              </a:pathLst>
            </a:custGeom>
            <a:blipFill>
              <a:blip r:embed="rId8"/>
              <a:stretch>
                <a:fillRect t="108" r="-113693" b="-693"/>
              </a:stretch>
            </a:blipFill>
          </p:spPr>
        </p:sp>
      </p:grpSp>
      <p:sp>
        <p:nvSpPr>
          <p:cNvPr id="17" name="TextBox 17"/>
          <p:cNvSpPr txBox="1"/>
          <p:nvPr/>
        </p:nvSpPr>
        <p:spPr>
          <a:xfrm>
            <a:off x="718042" y="6161580"/>
            <a:ext cx="3931949" cy="466763"/>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Voting Dashboard</a:t>
            </a:r>
          </a:p>
        </p:txBody>
      </p:sp>
      <p:grpSp>
        <p:nvGrpSpPr>
          <p:cNvPr id="18" name="Group 18"/>
          <p:cNvGrpSpPr/>
          <p:nvPr/>
        </p:nvGrpSpPr>
        <p:grpSpPr>
          <a:xfrm>
            <a:off x="-31318" y="6657032"/>
            <a:ext cx="5527110" cy="2860177"/>
            <a:chOff x="0" y="0"/>
            <a:chExt cx="7369480" cy="3813569"/>
          </a:xfrm>
        </p:grpSpPr>
        <p:sp>
          <p:nvSpPr>
            <p:cNvPr id="19" name="Freeform 19" descr="A screenshot of a voting portal  AI-generated content may be incorrect."/>
            <p:cNvSpPr/>
            <p:nvPr/>
          </p:nvSpPr>
          <p:spPr>
            <a:xfrm>
              <a:off x="0" y="0"/>
              <a:ext cx="7369429" cy="3813556"/>
            </a:xfrm>
            <a:custGeom>
              <a:avLst/>
              <a:gdLst/>
              <a:ahLst/>
              <a:cxnLst/>
              <a:rect l="l" t="t" r="r" b="b"/>
              <a:pathLst>
                <a:path w="7369429" h="3813556">
                  <a:moveTo>
                    <a:pt x="0" y="0"/>
                  </a:moveTo>
                  <a:lnTo>
                    <a:pt x="7369429" y="0"/>
                  </a:lnTo>
                  <a:lnTo>
                    <a:pt x="7369429" y="3813556"/>
                  </a:lnTo>
                  <a:lnTo>
                    <a:pt x="0" y="3813556"/>
                  </a:lnTo>
                  <a:lnTo>
                    <a:pt x="0" y="0"/>
                  </a:lnTo>
                  <a:close/>
                </a:path>
              </a:pathLst>
            </a:custGeom>
            <a:blipFill>
              <a:blip r:embed="rId9"/>
              <a:stretch>
                <a:fillRect r="-3378"/>
              </a:stretch>
            </a:blipFill>
          </p:spPr>
        </p:sp>
      </p:grpSp>
      <p:grpSp>
        <p:nvGrpSpPr>
          <p:cNvPr id="20" name="Group 20"/>
          <p:cNvGrpSpPr/>
          <p:nvPr/>
        </p:nvGrpSpPr>
        <p:grpSpPr>
          <a:xfrm>
            <a:off x="5841692" y="6645593"/>
            <a:ext cx="5558428" cy="2883027"/>
            <a:chOff x="0" y="0"/>
            <a:chExt cx="7411237" cy="3844036"/>
          </a:xfrm>
        </p:grpSpPr>
        <p:sp>
          <p:nvSpPr>
            <p:cNvPr id="21" name="Freeform 21" descr="A screenshot of a voting site  AI-generated content may be incorrect."/>
            <p:cNvSpPr/>
            <p:nvPr/>
          </p:nvSpPr>
          <p:spPr>
            <a:xfrm>
              <a:off x="0" y="0"/>
              <a:ext cx="7411212" cy="3844036"/>
            </a:xfrm>
            <a:custGeom>
              <a:avLst/>
              <a:gdLst/>
              <a:ahLst/>
              <a:cxnLst/>
              <a:rect l="l" t="t" r="r" b="b"/>
              <a:pathLst>
                <a:path w="7411212" h="3844036">
                  <a:moveTo>
                    <a:pt x="0" y="0"/>
                  </a:moveTo>
                  <a:lnTo>
                    <a:pt x="7411212" y="0"/>
                  </a:lnTo>
                  <a:lnTo>
                    <a:pt x="7411212" y="3844036"/>
                  </a:lnTo>
                  <a:lnTo>
                    <a:pt x="0" y="3844036"/>
                  </a:lnTo>
                  <a:lnTo>
                    <a:pt x="0" y="0"/>
                  </a:lnTo>
                  <a:close/>
                </a:path>
              </a:pathLst>
            </a:custGeom>
            <a:blipFill>
              <a:blip r:embed="rId10"/>
              <a:stretch>
                <a:fillRect b="-7150"/>
              </a:stretch>
            </a:blipFill>
          </p:spPr>
        </p:sp>
      </p:grpSp>
      <p:grpSp>
        <p:nvGrpSpPr>
          <p:cNvPr id="22" name="Group 22"/>
          <p:cNvGrpSpPr/>
          <p:nvPr/>
        </p:nvGrpSpPr>
        <p:grpSpPr>
          <a:xfrm>
            <a:off x="12034142" y="6649650"/>
            <a:ext cx="4840243" cy="2874950"/>
            <a:chOff x="0" y="0"/>
            <a:chExt cx="6453657" cy="3833266"/>
          </a:xfrm>
        </p:grpSpPr>
        <p:sp>
          <p:nvSpPr>
            <p:cNvPr id="23" name="Freeform 23" descr="A screenshot of a voting site  AI-generated content may be incorrect."/>
            <p:cNvSpPr/>
            <p:nvPr/>
          </p:nvSpPr>
          <p:spPr>
            <a:xfrm>
              <a:off x="0" y="0"/>
              <a:ext cx="6453632" cy="3833241"/>
            </a:xfrm>
            <a:custGeom>
              <a:avLst/>
              <a:gdLst/>
              <a:ahLst/>
              <a:cxnLst/>
              <a:rect l="l" t="t" r="r" b="b"/>
              <a:pathLst>
                <a:path w="6453632" h="3833241">
                  <a:moveTo>
                    <a:pt x="0" y="0"/>
                  </a:moveTo>
                  <a:lnTo>
                    <a:pt x="6453632" y="0"/>
                  </a:lnTo>
                  <a:lnTo>
                    <a:pt x="6453632" y="3833241"/>
                  </a:lnTo>
                  <a:lnTo>
                    <a:pt x="0" y="3833241"/>
                  </a:lnTo>
                  <a:lnTo>
                    <a:pt x="0" y="0"/>
                  </a:lnTo>
                  <a:close/>
                </a:path>
              </a:pathLst>
            </a:custGeom>
            <a:blipFill>
              <a:blip r:embed="rId11"/>
              <a:stretch>
                <a:fillRect b="-4044"/>
              </a:stretch>
            </a:blipFill>
          </p:spPr>
        </p:sp>
      </p:grpSp>
      <p:sp>
        <p:nvSpPr>
          <p:cNvPr id="24" name="TextBox 24"/>
          <p:cNvSpPr txBox="1"/>
          <p:nvPr/>
        </p:nvSpPr>
        <p:spPr>
          <a:xfrm>
            <a:off x="81915" y="5318893"/>
            <a:ext cx="4401674"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Election commission can control Voting across polling booths</a:t>
            </a:r>
          </a:p>
        </p:txBody>
      </p:sp>
      <p:sp>
        <p:nvSpPr>
          <p:cNvPr id="25" name="TextBox 25"/>
          <p:cNvSpPr txBox="1"/>
          <p:nvPr/>
        </p:nvSpPr>
        <p:spPr>
          <a:xfrm>
            <a:off x="5009569" y="5350212"/>
            <a:ext cx="5090608"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Election commission can Add candidates</a:t>
            </a:r>
          </a:p>
        </p:txBody>
      </p:sp>
      <p:sp>
        <p:nvSpPr>
          <p:cNvPr id="26" name="TextBox 26"/>
          <p:cNvSpPr txBox="1"/>
          <p:nvPr/>
        </p:nvSpPr>
        <p:spPr>
          <a:xfrm>
            <a:off x="10760354" y="5349650"/>
            <a:ext cx="3931949" cy="389315"/>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Political Party can be added</a:t>
            </a:r>
          </a:p>
        </p:txBody>
      </p:sp>
      <p:sp>
        <p:nvSpPr>
          <p:cNvPr id="27" name="TextBox 27"/>
          <p:cNvSpPr txBox="1"/>
          <p:nvPr/>
        </p:nvSpPr>
        <p:spPr>
          <a:xfrm>
            <a:off x="14660204" y="5309387"/>
            <a:ext cx="3931949" cy="712480"/>
          </a:xfrm>
          <a:prstGeom prst="rect">
            <a:avLst/>
          </a:prstGeom>
        </p:spPr>
        <p:txBody>
          <a:bodyPr lIns="0" tIns="0" rIns="0" bIns="0" rtlCol="0" anchor="t">
            <a:spAutoFit/>
          </a:bodyPr>
          <a:lstStyle/>
          <a:p>
            <a:pPr algn="l">
              <a:lnSpc>
                <a:spcPts val="2520"/>
              </a:lnSpc>
            </a:pPr>
            <a:r>
              <a:rPr lang="en-US" sz="2100" b="1">
                <a:solidFill>
                  <a:srgbClr val="000000"/>
                </a:solidFill>
                <a:latin typeface="Trebuchet MS Bold"/>
                <a:ea typeface="Trebuchet MS Bold"/>
                <a:cs typeface="Trebuchet MS Bold"/>
                <a:sym typeface="Trebuchet MS Bold"/>
              </a:rPr>
              <a:t>Results can be displayed without any manual work</a:t>
            </a:r>
          </a:p>
        </p:txBody>
      </p:sp>
      <p:sp>
        <p:nvSpPr>
          <p:cNvPr id="28" name="TextBox 28"/>
          <p:cNvSpPr txBox="1"/>
          <p:nvPr/>
        </p:nvSpPr>
        <p:spPr>
          <a:xfrm>
            <a:off x="369627" y="9523505"/>
            <a:ext cx="4620882" cy="276225"/>
          </a:xfrm>
          <a:prstGeom prst="rect">
            <a:avLst/>
          </a:prstGeom>
        </p:spPr>
        <p:txBody>
          <a:bodyPr lIns="0" tIns="0" rIns="0" bIns="0" rtlCol="0" anchor="t">
            <a:spAutoFit/>
          </a:bodyPr>
          <a:lstStyle/>
          <a:p>
            <a:pPr algn="l">
              <a:lnSpc>
                <a:spcPts val="2040"/>
              </a:lnSpc>
            </a:pPr>
            <a:r>
              <a:rPr lang="en-US" sz="1700" b="1">
                <a:solidFill>
                  <a:srgbClr val="000000"/>
                </a:solidFill>
                <a:latin typeface="Trebuchet MS Bold"/>
                <a:ea typeface="Trebuchet MS Bold"/>
                <a:cs typeface="Trebuchet MS Bold"/>
                <a:sym typeface="Trebuchet MS Bold"/>
              </a:rPr>
              <a:t>Before Voting, voters are verified by EPIC ID</a:t>
            </a:r>
          </a:p>
        </p:txBody>
      </p:sp>
      <p:sp>
        <p:nvSpPr>
          <p:cNvPr id="29" name="TextBox 29"/>
          <p:cNvSpPr txBox="1"/>
          <p:nvPr/>
        </p:nvSpPr>
        <p:spPr>
          <a:xfrm>
            <a:off x="5933084" y="9527743"/>
            <a:ext cx="5637286" cy="295275"/>
          </a:xfrm>
          <a:prstGeom prst="rect">
            <a:avLst/>
          </a:prstGeom>
        </p:spPr>
        <p:txBody>
          <a:bodyPr lIns="0" tIns="0" rIns="0" bIns="0" rtlCol="0" anchor="t">
            <a:spAutoFit/>
          </a:bodyPr>
          <a:lstStyle/>
          <a:p>
            <a:pPr algn="l">
              <a:lnSpc>
                <a:spcPts val="2280"/>
              </a:lnSpc>
            </a:pPr>
            <a:r>
              <a:rPr lang="en-US" sz="1900" b="1">
                <a:solidFill>
                  <a:srgbClr val="000000"/>
                </a:solidFill>
                <a:latin typeface="Trebuchet MS Bold"/>
                <a:ea typeface="Trebuchet MS Bold"/>
                <a:cs typeface="Trebuchet MS Bold"/>
                <a:sym typeface="Trebuchet MS Bold"/>
              </a:rPr>
              <a:t>After EPIC verification Info of voter will displayed</a:t>
            </a:r>
          </a:p>
        </p:txBody>
      </p:sp>
      <p:sp>
        <p:nvSpPr>
          <p:cNvPr id="30" name="TextBox 30"/>
          <p:cNvSpPr txBox="1"/>
          <p:nvPr/>
        </p:nvSpPr>
        <p:spPr>
          <a:xfrm>
            <a:off x="12034142" y="9527743"/>
            <a:ext cx="5879249" cy="295275"/>
          </a:xfrm>
          <a:prstGeom prst="rect">
            <a:avLst/>
          </a:prstGeom>
        </p:spPr>
        <p:txBody>
          <a:bodyPr lIns="0" tIns="0" rIns="0" bIns="0" rtlCol="0" anchor="t">
            <a:spAutoFit/>
          </a:bodyPr>
          <a:lstStyle/>
          <a:p>
            <a:pPr algn="l">
              <a:lnSpc>
                <a:spcPts val="2280"/>
              </a:lnSpc>
            </a:pPr>
            <a:r>
              <a:rPr lang="en-US" sz="1900" b="1">
                <a:solidFill>
                  <a:srgbClr val="000000"/>
                </a:solidFill>
                <a:latin typeface="Trebuchet MS Bold"/>
                <a:ea typeface="Trebuchet MS Bold"/>
                <a:cs typeface="Trebuchet MS Bold"/>
                <a:sym typeface="Trebuchet MS Bold"/>
              </a:rPr>
              <a:t>Before voting face verification of voter will be done</a:t>
            </a:r>
          </a:p>
        </p:txBody>
      </p:sp>
      <p:sp>
        <p:nvSpPr>
          <p:cNvPr id="31" name="TextBox 31"/>
          <p:cNvSpPr txBox="1"/>
          <p:nvPr/>
        </p:nvSpPr>
        <p:spPr>
          <a:xfrm>
            <a:off x="1078011" y="1478318"/>
            <a:ext cx="3931949" cy="466763"/>
          </a:xfrm>
          <a:prstGeom prst="rect">
            <a:avLst/>
          </a:prstGeom>
        </p:spPr>
        <p:txBody>
          <a:bodyPr lIns="0" tIns="0" rIns="0" bIns="0" rtlCol="0" anchor="t">
            <a:spAutoFit/>
          </a:bodyPr>
          <a:lstStyle/>
          <a:p>
            <a:pPr algn="l">
              <a:lnSpc>
                <a:spcPts val="3240"/>
              </a:lnSpc>
            </a:pPr>
            <a:r>
              <a:rPr lang="en-US" sz="2700">
                <a:solidFill>
                  <a:srgbClr val="000000"/>
                </a:solidFill>
                <a:latin typeface="Trebuchet MS"/>
                <a:ea typeface="Trebuchet MS"/>
                <a:cs typeface="Trebuchet MS"/>
                <a:sym typeface="Trebuchet MS"/>
              </a:rPr>
              <a:t>Admin Dashboard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12179075"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Screen shots of your project -</a:t>
            </a:r>
          </a:p>
        </p:txBody>
      </p:sp>
      <p:grpSp>
        <p:nvGrpSpPr>
          <p:cNvPr id="9" name="Group 9"/>
          <p:cNvGrpSpPr/>
          <p:nvPr/>
        </p:nvGrpSpPr>
        <p:grpSpPr>
          <a:xfrm>
            <a:off x="75962" y="1740746"/>
            <a:ext cx="6236475" cy="3549482"/>
            <a:chOff x="0" y="0"/>
            <a:chExt cx="8315300" cy="4732642"/>
          </a:xfrm>
        </p:grpSpPr>
        <p:sp>
          <p:nvSpPr>
            <p:cNvPr id="10" name="Freeform 10"/>
            <p:cNvSpPr/>
            <p:nvPr/>
          </p:nvSpPr>
          <p:spPr>
            <a:xfrm>
              <a:off x="0" y="0"/>
              <a:ext cx="8315325" cy="4732655"/>
            </a:xfrm>
            <a:custGeom>
              <a:avLst/>
              <a:gdLst/>
              <a:ahLst/>
              <a:cxnLst/>
              <a:rect l="l" t="t" r="r" b="b"/>
              <a:pathLst>
                <a:path w="8315325" h="4732655">
                  <a:moveTo>
                    <a:pt x="0" y="0"/>
                  </a:moveTo>
                  <a:lnTo>
                    <a:pt x="8315325" y="0"/>
                  </a:lnTo>
                  <a:lnTo>
                    <a:pt x="8315325" y="4732655"/>
                  </a:lnTo>
                  <a:lnTo>
                    <a:pt x="0" y="4732655"/>
                  </a:lnTo>
                  <a:lnTo>
                    <a:pt x="0" y="0"/>
                  </a:lnTo>
                  <a:close/>
                </a:path>
              </a:pathLst>
            </a:custGeom>
            <a:blipFill>
              <a:blip r:embed="rId5"/>
              <a:stretch>
                <a:fillRect b="-24333"/>
              </a:stretch>
            </a:blipFill>
          </p:spPr>
        </p:sp>
      </p:grpSp>
      <p:grpSp>
        <p:nvGrpSpPr>
          <p:cNvPr id="11" name="Group 11"/>
          <p:cNvGrpSpPr/>
          <p:nvPr/>
        </p:nvGrpSpPr>
        <p:grpSpPr>
          <a:xfrm>
            <a:off x="6732968" y="1727016"/>
            <a:ext cx="4687167" cy="3460413"/>
            <a:chOff x="0" y="0"/>
            <a:chExt cx="6249556" cy="4613885"/>
          </a:xfrm>
        </p:grpSpPr>
        <p:sp>
          <p:nvSpPr>
            <p:cNvPr id="12" name="Freeform 12"/>
            <p:cNvSpPr/>
            <p:nvPr/>
          </p:nvSpPr>
          <p:spPr>
            <a:xfrm>
              <a:off x="0" y="0"/>
              <a:ext cx="6249543" cy="4613897"/>
            </a:xfrm>
            <a:custGeom>
              <a:avLst/>
              <a:gdLst/>
              <a:ahLst/>
              <a:cxnLst/>
              <a:rect l="l" t="t" r="r" b="b"/>
              <a:pathLst>
                <a:path w="6249543" h="4613897">
                  <a:moveTo>
                    <a:pt x="0" y="0"/>
                  </a:moveTo>
                  <a:lnTo>
                    <a:pt x="6249543" y="0"/>
                  </a:lnTo>
                  <a:lnTo>
                    <a:pt x="6249543" y="4613897"/>
                  </a:lnTo>
                  <a:lnTo>
                    <a:pt x="0" y="4613897"/>
                  </a:lnTo>
                  <a:lnTo>
                    <a:pt x="0" y="0"/>
                  </a:lnTo>
                  <a:close/>
                </a:path>
              </a:pathLst>
            </a:custGeom>
            <a:blipFill>
              <a:blip r:embed="rId6"/>
              <a:stretch>
                <a:fillRect t="-2441" r="-14862" b="-26206"/>
              </a:stretch>
            </a:blipFill>
          </p:spPr>
        </p:sp>
      </p:grpSp>
      <p:grpSp>
        <p:nvGrpSpPr>
          <p:cNvPr id="13" name="Group 13"/>
          <p:cNvGrpSpPr/>
          <p:nvPr/>
        </p:nvGrpSpPr>
        <p:grpSpPr>
          <a:xfrm>
            <a:off x="3085205" y="5752519"/>
            <a:ext cx="6454464" cy="3686785"/>
            <a:chOff x="0" y="0"/>
            <a:chExt cx="8605952" cy="4915713"/>
          </a:xfrm>
        </p:grpSpPr>
        <p:sp>
          <p:nvSpPr>
            <p:cNvPr id="14" name="Freeform 14"/>
            <p:cNvSpPr/>
            <p:nvPr/>
          </p:nvSpPr>
          <p:spPr>
            <a:xfrm>
              <a:off x="0" y="0"/>
              <a:ext cx="8605901" cy="4915713"/>
            </a:xfrm>
            <a:custGeom>
              <a:avLst/>
              <a:gdLst/>
              <a:ahLst/>
              <a:cxnLst/>
              <a:rect l="l" t="t" r="r" b="b"/>
              <a:pathLst>
                <a:path w="8605901" h="4915713">
                  <a:moveTo>
                    <a:pt x="0" y="0"/>
                  </a:moveTo>
                  <a:lnTo>
                    <a:pt x="8605901" y="0"/>
                  </a:lnTo>
                  <a:lnTo>
                    <a:pt x="8605901" y="4915713"/>
                  </a:lnTo>
                  <a:lnTo>
                    <a:pt x="0" y="4915713"/>
                  </a:lnTo>
                  <a:lnTo>
                    <a:pt x="0" y="0"/>
                  </a:lnTo>
                  <a:close/>
                </a:path>
              </a:pathLst>
            </a:custGeom>
            <a:blipFill>
              <a:blip r:embed="rId7"/>
              <a:stretch>
                <a:fillRect t="-2659" r="-7840" b="-3950"/>
              </a:stretch>
            </a:blipFill>
          </p:spPr>
        </p:sp>
      </p:grpSp>
      <p:grpSp>
        <p:nvGrpSpPr>
          <p:cNvPr id="15" name="Group 15"/>
          <p:cNvGrpSpPr/>
          <p:nvPr/>
        </p:nvGrpSpPr>
        <p:grpSpPr>
          <a:xfrm>
            <a:off x="10467675" y="5791857"/>
            <a:ext cx="4761748" cy="3788369"/>
            <a:chOff x="0" y="0"/>
            <a:chExt cx="6348997" cy="5051158"/>
          </a:xfrm>
        </p:grpSpPr>
        <p:sp>
          <p:nvSpPr>
            <p:cNvPr id="16" name="Freeform 16"/>
            <p:cNvSpPr/>
            <p:nvPr/>
          </p:nvSpPr>
          <p:spPr>
            <a:xfrm>
              <a:off x="0" y="0"/>
              <a:ext cx="6348984" cy="5051171"/>
            </a:xfrm>
            <a:custGeom>
              <a:avLst/>
              <a:gdLst/>
              <a:ahLst/>
              <a:cxnLst/>
              <a:rect l="l" t="t" r="r" b="b"/>
              <a:pathLst>
                <a:path w="6348984" h="5051171">
                  <a:moveTo>
                    <a:pt x="0" y="0"/>
                  </a:moveTo>
                  <a:lnTo>
                    <a:pt x="6348984" y="0"/>
                  </a:lnTo>
                  <a:lnTo>
                    <a:pt x="6348984" y="5051171"/>
                  </a:lnTo>
                  <a:lnTo>
                    <a:pt x="0" y="5051171"/>
                  </a:lnTo>
                  <a:lnTo>
                    <a:pt x="0" y="0"/>
                  </a:lnTo>
                  <a:close/>
                </a:path>
              </a:pathLst>
            </a:custGeom>
            <a:blipFill>
              <a:blip r:embed="rId8"/>
              <a:stretch>
                <a:fillRect r="-32242" b="-26609"/>
              </a:stretch>
            </a:blipFill>
          </p:spPr>
        </p:sp>
      </p:grpSp>
      <p:sp>
        <p:nvSpPr>
          <p:cNvPr id="17" name="AutoShape 17"/>
          <p:cNvSpPr/>
          <p:nvPr/>
        </p:nvSpPr>
        <p:spPr>
          <a:xfrm flipV="1">
            <a:off x="8278587" y="6287166"/>
            <a:ext cx="1991978" cy="1398876"/>
          </a:xfrm>
          <a:prstGeom prst="line">
            <a:avLst/>
          </a:prstGeom>
          <a:ln w="19050" cap="rnd">
            <a:solidFill>
              <a:srgbClr val="2E83C3"/>
            </a:solidFill>
            <a:prstDash val="solid"/>
            <a:headEnd type="none" w="sm" len="sm"/>
            <a:tailEnd type="triangle" w="lg" len="med"/>
          </a:ln>
        </p:spPr>
      </p:sp>
      <p:sp>
        <p:nvSpPr>
          <p:cNvPr id="18" name="AutoShape 18"/>
          <p:cNvSpPr/>
          <p:nvPr/>
        </p:nvSpPr>
        <p:spPr>
          <a:xfrm flipV="1">
            <a:off x="4011477" y="1795343"/>
            <a:ext cx="2651038" cy="1175796"/>
          </a:xfrm>
          <a:prstGeom prst="line">
            <a:avLst/>
          </a:prstGeom>
          <a:ln w="19050" cap="rnd">
            <a:solidFill>
              <a:srgbClr val="2E83C3"/>
            </a:solidFill>
            <a:prstDash val="solid"/>
            <a:headEnd type="none" w="sm" len="sm"/>
            <a:tailEnd type="triangle" w="lg" len="med"/>
          </a:ln>
        </p:spPr>
      </p:sp>
      <p:grpSp>
        <p:nvGrpSpPr>
          <p:cNvPr id="19" name="Group 19"/>
          <p:cNvGrpSpPr/>
          <p:nvPr/>
        </p:nvGrpSpPr>
        <p:grpSpPr>
          <a:xfrm>
            <a:off x="11515384" y="1526010"/>
            <a:ext cx="6584871" cy="3788359"/>
            <a:chOff x="0" y="0"/>
            <a:chExt cx="8779828" cy="5051146"/>
          </a:xfrm>
        </p:grpSpPr>
        <p:sp>
          <p:nvSpPr>
            <p:cNvPr id="20" name="Freeform 20"/>
            <p:cNvSpPr/>
            <p:nvPr/>
          </p:nvSpPr>
          <p:spPr>
            <a:xfrm>
              <a:off x="0" y="0"/>
              <a:ext cx="8779891" cy="5051171"/>
            </a:xfrm>
            <a:custGeom>
              <a:avLst/>
              <a:gdLst/>
              <a:ahLst/>
              <a:cxnLst/>
              <a:rect l="l" t="t" r="r" b="b"/>
              <a:pathLst>
                <a:path w="8779891" h="5051171">
                  <a:moveTo>
                    <a:pt x="0" y="0"/>
                  </a:moveTo>
                  <a:lnTo>
                    <a:pt x="8779891" y="0"/>
                  </a:lnTo>
                  <a:lnTo>
                    <a:pt x="8779891" y="5051171"/>
                  </a:lnTo>
                  <a:lnTo>
                    <a:pt x="0" y="5051171"/>
                  </a:lnTo>
                  <a:lnTo>
                    <a:pt x="0" y="0"/>
                  </a:lnTo>
                  <a:close/>
                </a:path>
              </a:pathLst>
            </a:custGeom>
            <a:blipFill>
              <a:blip r:embed="rId9"/>
              <a:stretch>
                <a:fillRect t="-3839" r="-1716" b="-9919"/>
              </a:stretch>
            </a:blipFill>
          </p:spPr>
        </p:sp>
      </p:grpSp>
      <p:sp>
        <p:nvSpPr>
          <p:cNvPr id="21" name="TextBox 21"/>
          <p:cNvSpPr txBox="1"/>
          <p:nvPr/>
        </p:nvSpPr>
        <p:spPr>
          <a:xfrm>
            <a:off x="308896" y="5304844"/>
            <a:ext cx="4832404" cy="304800"/>
          </a:xfrm>
          <a:prstGeom prst="rect">
            <a:avLst/>
          </a:prstGeom>
        </p:spPr>
        <p:txBody>
          <a:bodyPr lIns="0" tIns="0" rIns="0" bIns="0" rtlCol="0" anchor="t">
            <a:spAutoFit/>
          </a:bodyPr>
          <a:lstStyle/>
          <a:p>
            <a:pPr algn="ctr">
              <a:lnSpc>
                <a:spcPts val="2340"/>
              </a:lnSpc>
            </a:pPr>
            <a:r>
              <a:rPr lang="en-US" sz="1950" b="1">
                <a:solidFill>
                  <a:srgbClr val="3F3F3F"/>
                </a:solidFill>
                <a:latin typeface="Trebuchet MS Bold"/>
                <a:ea typeface="Trebuchet MS Bold"/>
                <a:cs typeface="Trebuchet MS Bold"/>
                <a:sym typeface="Trebuchet MS Bold"/>
              </a:rPr>
              <a:t>Transaction details of casting the vote</a:t>
            </a:r>
          </a:p>
        </p:txBody>
      </p:sp>
      <p:sp>
        <p:nvSpPr>
          <p:cNvPr id="22" name="TextBox 22"/>
          <p:cNvSpPr txBox="1"/>
          <p:nvPr/>
        </p:nvSpPr>
        <p:spPr>
          <a:xfrm>
            <a:off x="6312437" y="5368404"/>
            <a:ext cx="4832404" cy="423453"/>
          </a:xfrm>
          <a:prstGeom prst="rect">
            <a:avLst/>
          </a:prstGeom>
        </p:spPr>
        <p:txBody>
          <a:bodyPr lIns="0" tIns="0" rIns="0" bIns="0" rtlCol="0" anchor="t">
            <a:spAutoFit/>
          </a:bodyPr>
          <a:lstStyle/>
          <a:p>
            <a:pPr algn="ctr">
              <a:lnSpc>
                <a:spcPts val="2520"/>
              </a:lnSpc>
            </a:pPr>
            <a:r>
              <a:rPr lang="en-US" sz="2100" b="1">
                <a:solidFill>
                  <a:srgbClr val="3F3F3F"/>
                </a:solidFill>
                <a:latin typeface="Trebuchet MS Bold"/>
                <a:ea typeface="Trebuchet MS Bold"/>
                <a:cs typeface="Trebuchet MS Bold"/>
                <a:sym typeface="Trebuchet MS Bold"/>
              </a:rPr>
              <a:t>Block created for vote</a:t>
            </a:r>
          </a:p>
        </p:txBody>
      </p:sp>
      <p:sp>
        <p:nvSpPr>
          <p:cNvPr id="23" name="TextBox 23"/>
          <p:cNvSpPr txBox="1"/>
          <p:nvPr/>
        </p:nvSpPr>
        <p:spPr>
          <a:xfrm>
            <a:off x="3085205" y="9525029"/>
            <a:ext cx="4832404" cy="413928"/>
          </a:xfrm>
          <a:prstGeom prst="rect">
            <a:avLst/>
          </a:prstGeom>
        </p:spPr>
        <p:txBody>
          <a:bodyPr lIns="0" tIns="0" rIns="0" bIns="0" rtlCol="0" anchor="t">
            <a:spAutoFit/>
          </a:bodyPr>
          <a:lstStyle/>
          <a:p>
            <a:pPr algn="ctr">
              <a:lnSpc>
                <a:spcPts val="2340"/>
              </a:lnSpc>
            </a:pPr>
            <a:r>
              <a:rPr lang="en-US" sz="1950" b="1">
                <a:solidFill>
                  <a:srgbClr val="3F3F3F"/>
                </a:solidFill>
                <a:latin typeface="Trebuchet MS Bold"/>
                <a:ea typeface="Trebuchet MS Bold"/>
                <a:cs typeface="Trebuchet MS Bold"/>
                <a:sym typeface="Trebuchet MS Bold"/>
              </a:rPr>
              <a:t>Transaction details of adding the party</a:t>
            </a:r>
          </a:p>
        </p:txBody>
      </p:sp>
      <p:sp>
        <p:nvSpPr>
          <p:cNvPr id="24" name="TextBox 24"/>
          <p:cNvSpPr txBox="1"/>
          <p:nvPr/>
        </p:nvSpPr>
        <p:spPr>
          <a:xfrm>
            <a:off x="10432347" y="9617088"/>
            <a:ext cx="4832404" cy="423453"/>
          </a:xfrm>
          <a:prstGeom prst="rect">
            <a:avLst/>
          </a:prstGeom>
        </p:spPr>
        <p:txBody>
          <a:bodyPr lIns="0" tIns="0" rIns="0" bIns="0" rtlCol="0" anchor="t">
            <a:spAutoFit/>
          </a:bodyPr>
          <a:lstStyle/>
          <a:p>
            <a:pPr algn="ctr">
              <a:lnSpc>
                <a:spcPts val="2520"/>
              </a:lnSpc>
            </a:pPr>
            <a:r>
              <a:rPr lang="en-US" sz="2100" b="1">
                <a:solidFill>
                  <a:srgbClr val="3F3F3F"/>
                </a:solidFill>
                <a:latin typeface="Trebuchet MS Bold"/>
                <a:ea typeface="Trebuchet MS Bold"/>
                <a:cs typeface="Trebuchet MS Bold"/>
                <a:sym typeface="Trebuchet MS Bold"/>
              </a:rPr>
              <a:t>Block created for party</a:t>
            </a:r>
          </a:p>
        </p:txBody>
      </p:sp>
      <p:sp>
        <p:nvSpPr>
          <p:cNvPr id="25" name="TextBox 25"/>
          <p:cNvSpPr txBox="1"/>
          <p:nvPr/>
        </p:nvSpPr>
        <p:spPr>
          <a:xfrm>
            <a:off x="11882546" y="5359408"/>
            <a:ext cx="5209584" cy="304800"/>
          </a:xfrm>
          <a:prstGeom prst="rect">
            <a:avLst/>
          </a:prstGeom>
        </p:spPr>
        <p:txBody>
          <a:bodyPr lIns="0" tIns="0" rIns="0" bIns="0" rtlCol="0" anchor="t">
            <a:spAutoFit/>
          </a:bodyPr>
          <a:lstStyle/>
          <a:p>
            <a:pPr algn="ctr">
              <a:lnSpc>
                <a:spcPts val="2340"/>
              </a:lnSpc>
            </a:pPr>
            <a:r>
              <a:rPr lang="en-US" sz="1950" b="1">
                <a:solidFill>
                  <a:srgbClr val="3F3F3F"/>
                </a:solidFill>
                <a:latin typeface="Trebuchet MS Bold"/>
                <a:ea typeface="Trebuchet MS Bold"/>
                <a:cs typeface="Trebuchet MS Bold"/>
                <a:sym typeface="Trebuchet MS Bold"/>
              </a:rPr>
              <a:t>If already voted then reattempt to vote fails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778335"/>
            <a:ext cx="7922181" cy="781050"/>
          </a:xfrm>
          <a:prstGeom prst="rect">
            <a:avLst/>
          </a:prstGeom>
        </p:spPr>
        <p:txBody>
          <a:bodyPr lIns="0" tIns="0" rIns="0" bIns="0" rtlCol="0" anchor="t">
            <a:spAutoFit/>
          </a:bodyPr>
          <a:lstStyle/>
          <a:p>
            <a:pPr algn="l">
              <a:lnSpc>
                <a:spcPts val="5400"/>
              </a:lnSpc>
            </a:pPr>
            <a:r>
              <a:rPr lang="en-US" sz="4500">
                <a:solidFill>
                  <a:srgbClr val="A20000"/>
                </a:solidFill>
                <a:latin typeface="Calibri (MS)"/>
                <a:ea typeface="Calibri (MS)"/>
                <a:cs typeface="Calibri (MS)"/>
                <a:sym typeface="Calibri (MS)"/>
              </a:rPr>
              <a:t>Role of Blockchain in our Solution </a:t>
            </a:r>
          </a:p>
        </p:txBody>
      </p:sp>
      <p:sp>
        <p:nvSpPr>
          <p:cNvPr id="10" name="TextBox 10"/>
          <p:cNvSpPr txBox="1"/>
          <p:nvPr/>
        </p:nvSpPr>
        <p:spPr>
          <a:xfrm>
            <a:off x="1600200" y="1584785"/>
            <a:ext cx="14859000" cy="7786747"/>
          </a:xfrm>
          <a:prstGeom prst="rect">
            <a:avLst/>
          </a:prstGeom>
          <a:solidFill>
            <a:schemeClr val="accent4">
              <a:lumMod val="40000"/>
              <a:lumOff val="60000"/>
            </a:schemeClr>
          </a:solidFill>
        </p:spPr>
        <p:txBody>
          <a:bodyPr wrap="square" lIns="0" tIns="0" rIns="0" bIns="0" rtlCol="0" anchor="t">
            <a:spAutoFit/>
          </a:bodyPr>
          <a:lstStyle/>
          <a:p>
            <a:pPr marL="457200" indent="-457200">
              <a:buAutoNum type="arabicPeriod"/>
            </a:pPr>
            <a:r>
              <a:rPr lang="en-US" sz="2200" b="1" dirty="0">
                <a:solidFill>
                  <a:schemeClr val="accent4">
                    <a:lumMod val="50000"/>
                  </a:schemeClr>
                </a:solidFill>
              </a:rPr>
              <a:t>Immutability (Tamper-Proofing): </a:t>
            </a:r>
            <a:r>
              <a:rPr lang="en-US" sz="2200" dirty="0">
                <a:solidFill>
                  <a:schemeClr val="accent4">
                    <a:lumMod val="50000"/>
                  </a:schemeClr>
                </a:solidFill>
              </a:rPr>
              <a:t>Even an administrator with backend access cannot alter or delete a vote after it has been mined into a block. This solves the "insider threat" problem prevalent in traditional systems.</a:t>
            </a:r>
          </a:p>
          <a:p>
            <a:endParaRPr lang="en-US" sz="2200" dirty="0">
              <a:solidFill>
                <a:schemeClr val="accent4">
                  <a:lumMod val="50000"/>
                </a:schemeClr>
              </a:solidFill>
            </a:endParaRPr>
          </a:p>
          <a:p>
            <a:r>
              <a:rPr lang="en-US" sz="2200" b="1" dirty="0">
                <a:solidFill>
                  <a:schemeClr val="accent4">
                    <a:lumMod val="50000"/>
                  </a:schemeClr>
                </a:solidFill>
              </a:rPr>
              <a:t>2. Transparency &amp; Public Auditability</a:t>
            </a:r>
            <a:r>
              <a:rPr lang="en-US" sz="2200" dirty="0">
                <a:solidFill>
                  <a:schemeClr val="accent4">
                    <a:lumMod val="50000"/>
                  </a:schemeClr>
                </a:solidFill>
              </a:rPr>
              <a:t>: Any authorized entity can verify that the total vote count matches the recorded transactions on the blockchain without needing to trust a central server's claims.</a:t>
            </a:r>
          </a:p>
          <a:p>
            <a:endParaRPr lang="en-US" sz="2200" dirty="0">
              <a:solidFill>
                <a:schemeClr val="accent4">
                  <a:lumMod val="50000"/>
                </a:schemeClr>
              </a:solidFill>
            </a:endParaRPr>
          </a:p>
          <a:p>
            <a:r>
              <a:rPr lang="en-US" sz="2200" b="1" dirty="0">
                <a:solidFill>
                  <a:schemeClr val="accent4">
                    <a:lumMod val="50000"/>
                  </a:schemeClr>
                </a:solidFill>
              </a:rPr>
              <a:t>3. Decentralized Trust</a:t>
            </a:r>
            <a:r>
              <a:rPr lang="en-US" sz="2200" dirty="0">
                <a:solidFill>
                  <a:schemeClr val="accent4">
                    <a:lumMod val="50000"/>
                  </a:schemeClr>
                </a:solidFill>
              </a:rPr>
              <a:t>: By using smart contracts on a network like </a:t>
            </a:r>
            <a:r>
              <a:rPr lang="en-US" sz="2200" dirty="0" err="1">
                <a:solidFill>
                  <a:schemeClr val="accent4">
                    <a:lumMod val="50000"/>
                  </a:schemeClr>
                </a:solidFill>
              </a:rPr>
              <a:t>Sepolia</a:t>
            </a:r>
            <a:r>
              <a:rPr lang="en-US" sz="2200" dirty="0">
                <a:solidFill>
                  <a:schemeClr val="accent4">
                    <a:lumMod val="50000"/>
                  </a:schemeClr>
                </a:solidFill>
              </a:rPr>
              <a:t>, you ensure that the election rules are executed exactly as written without human intervention.</a:t>
            </a:r>
          </a:p>
          <a:p>
            <a:endParaRPr lang="en-US" sz="2200" dirty="0">
              <a:solidFill>
                <a:schemeClr val="accent4">
                  <a:lumMod val="50000"/>
                </a:schemeClr>
              </a:solidFill>
            </a:endParaRPr>
          </a:p>
          <a:p>
            <a:r>
              <a:rPr lang="en-US" sz="2200" b="1" dirty="0">
                <a:solidFill>
                  <a:schemeClr val="accent4">
                    <a:lumMod val="50000"/>
                  </a:schemeClr>
                </a:solidFill>
              </a:rPr>
              <a:t>4. End-to-End Verifiability</a:t>
            </a:r>
            <a:r>
              <a:rPr lang="en-US" sz="2200" dirty="0">
                <a:solidFill>
                  <a:schemeClr val="accent4">
                    <a:lumMod val="50000"/>
                  </a:schemeClr>
                </a:solidFill>
              </a:rPr>
              <a:t>: The ability for a voter to query the blockchain with their unique hash to see their recorded choice provides a high level of confidence in the system.</a:t>
            </a:r>
          </a:p>
          <a:p>
            <a:endParaRPr lang="en-US" sz="2200" dirty="0">
              <a:solidFill>
                <a:schemeClr val="accent4">
                  <a:lumMod val="50000"/>
                </a:schemeClr>
              </a:solidFill>
            </a:endParaRPr>
          </a:p>
          <a:p>
            <a:r>
              <a:rPr lang="en-US" sz="2200" b="1" dirty="0">
                <a:solidFill>
                  <a:schemeClr val="accent4">
                    <a:lumMod val="50000"/>
                  </a:schemeClr>
                </a:solidFill>
                <a:latin typeface="Trebuchet MS Bold"/>
                <a:ea typeface="Trebuchet MS Bold"/>
                <a:cs typeface="Trebuchet MS Bold"/>
                <a:sym typeface="Trebuchet MS Bold"/>
              </a:rPr>
              <a:t>5. </a:t>
            </a:r>
            <a:r>
              <a:rPr lang="en-US" sz="2200" b="1" dirty="0">
                <a:solidFill>
                  <a:schemeClr val="accent4">
                    <a:lumMod val="50000"/>
                  </a:schemeClr>
                </a:solidFill>
              </a:rPr>
              <a:t>Smart Contract Automation: </a:t>
            </a:r>
            <a:r>
              <a:rPr lang="en-US" sz="2200" dirty="0">
                <a:solidFill>
                  <a:schemeClr val="accent4">
                    <a:lumMod val="50000"/>
                  </a:schemeClr>
                </a:solidFill>
              </a:rPr>
              <a:t>Serve as the "Digital Rulebook.“, The only </a:t>
            </a:r>
            <a:r>
              <a:rPr lang="en-US" sz="2200" dirty="0" err="1">
                <a:solidFill>
                  <a:schemeClr val="accent4">
                    <a:lumMod val="50000"/>
                  </a:schemeClr>
                </a:solidFill>
              </a:rPr>
              <a:t>ElectionCommission</a:t>
            </a:r>
            <a:r>
              <a:rPr lang="en-US" sz="2200" dirty="0">
                <a:solidFill>
                  <a:schemeClr val="accent4">
                    <a:lumMod val="50000"/>
                  </a:schemeClr>
                </a:solidFill>
              </a:rPr>
              <a:t> modifiers can access control and timing programmatically. Thus, it is technically impossible to cast a vote before the EC starts the election.</a:t>
            </a:r>
          </a:p>
          <a:p>
            <a:endParaRPr lang="en-US" sz="2200" dirty="0">
              <a:solidFill>
                <a:schemeClr val="accent4">
                  <a:lumMod val="50000"/>
                </a:schemeClr>
              </a:solidFill>
            </a:endParaRPr>
          </a:p>
          <a:p>
            <a:r>
              <a:rPr lang="en-US" sz="2200" dirty="0">
                <a:solidFill>
                  <a:schemeClr val="accent4">
                    <a:lumMod val="50000"/>
                  </a:schemeClr>
                </a:solidFill>
              </a:rPr>
              <a:t>6. </a:t>
            </a:r>
            <a:r>
              <a:rPr lang="en-US" sz="2200" b="1" dirty="0">
                <a:solidFill>
                  <a:schemeClr val="accent4">
                    <a:lumMod val="50000"/>
                  </a:schemeClr>
                </a:solidFill>
              </a:rPr>
              <a:t>Cryptographic Integrity (Hashing)</a:t>
            </a:r>
            <a:r>
              <a:rPr lang="en-US" sz="2200" dirty="0">
                <a:solidFill>
                  <a:schemeClr val="accent4">
                    <a:lumMod val="50000"/>
                  </a:schemeClr>
                </a:solidFill>
              </a:rPr>
              <a:t>: Ensures voter uniqueness. System has an </a:t>
            </a:r>
            <a:r>
              <a:rPr lang="en-US" sz="2200" dirty="0" err="1">
                <a:solidFill>
                  <a:schemeClr val="accent4">
                    <a:lumMod val="50000"/>
                  </a:schemeClr>
                </a:solidFill>
              </a:rPr>
              <a:t>epicHash</a:t>
            </a:r>
            <a:r>
              <a:rPr lang="en-US" sz="2200" dirty="0">
                <a:solidFill>
                  <a:schemeClr val="accent4">
                    <a:lumMod val="50000"/>
                  </a:schemeClr>
                </a:solidFill>
              </a:rPr>
              <a:t> (Voter ID hash). This allows the system to check if someone has already voted without necessarily storing their plain-text identity, ensuring privacy and auditability.</a:t>
            </a:r>
          </a:p>
          <a:p>
            <a:endParaRPr lang="en-US" sz="2200" dirty="0">
              <a:solidFill>
                <a:schemeClr val="accent4">
                  <a:lumMod val="50000"/>
                </a:schemeClr>
              </a:solidFill>
            </a:endParaRPr>
          </a:p>
          <a:p>
            <a:r>
              <a:rPr lang="en-US" sz="2200" dirty="0">
                <a:solidFill>
                  <a:schemeClr val="accent4">
                    <a:lumMod val="50000"/>
                  </a:schemeClr>
                </a:solidFill>
              </a:rPr>
              <a:t>7. </a:t>
            </a:r>
            <a:r>
              <a:rPr lang="en-US" sz="2200" b="1" dirty="0">
                <a:solidFill>
                  <a:schemeClr val="accent4">
                    <a:lumMod val="50000"/>
                  </a:schemeClr>
                </a:solidFill>
              </a:rPr>
              <a:t>Distributed Ledger Technology (DLT)</a:t>
            </a:r>
            <a:r>
              <a:rPr lang="en-US" sz="2200" dirty="0">
                <a:solidFill>
                  <a:schemeClr val="accent4">
                    <a:lumMod val="50000"/>
                  </a:schemeClr>
                </a:solidFill>
              </a:rPr>
              <a:t> plays role in data redundancy and availability. Since the votes are stored on a blockchain, the data is distributed. Even if main server goes down, the election results remain safe and accessible on the blockchain nodes.</a:t>
            </a:r>
          </a:p>
          <a:p>
            <a:endParaRPr lang="en-US" sz="2200" dirty="0">
              <a:solidFill>
                <a:schemeClr val="accent4">
                  <a:lumMod val="50000"/>
                </a:schemeClr>
              </a:solidFill>
            </a:endParaRPr>
          </a:p>
          <a:p>
            <a:r>
              <a:rPr lang="en-US" sz="2200" b="1" dirty="0">
                <a:solidFill>
                  <a:schemeClr val="accent4">
                    <a:lumMod val="50000"/>
                  </a:schemeClr>
                </a:solidFill>
              </a:rPr>
              <a:t>8. Role of Web3 Interface : </a:t>
            </a:r>
            <a:r>
              <a:rPr lang="en-US" sz="2200" dirty="0">
                <a:solidFill>
                  <a:schemeClr val="accent4">
                    <a:lumMod val="50000"/>
                  </a:schemeClr>
                </a:solidFill>
              </a:rPr>
              <a:t>This layer translates user actions into signed transactions on the Ethereum network, ensuring that the frontend remains user-friendly while the backend remains cryptographically secure.</a:t>
            </a:r>
            <a:endParaRPr lang="en-US" sz="2200" b="1" dirty="0">
              <a:solidFill>
                <a:schemeClr val="accent4">
                  <a:lumMod val="50000"/>
                </a:schemeClr>
              </a:solidFill>
              <a:latin typeface="Trebuchet MS Bold"/>
              <a:ea typeface="Trebuchet MS Bold"/>
              <a:cs typeface="Trebuchet MS Bold"/>
              <a:sym typeface="Trebuchet MS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grpSp>
        <p:nvGrpSpPr>
          <p:cNvPr id="8" name="Group 8"/>
          <p:cNvGrpSpPr/>
          <p:nvPr/>
        </p:nvGrpSpPr>
        <p:grpSpPr>
          <a:xfrm>
            <a:off x="663673" y="1805845"/>
            <a:ext cx="8731044" cy="7563609"/>
            <a:chOff x="0" y="0"/>
            <a:chExt cx="11641392" cy="10084812"/>
          </a:xfrm>
        </p:grpSpPr>
        <p:sp>
          <p:nvSpPr>
            <p:cNvPr id="9" name="Freeform 9"/>
            <p:cNvSpPr/>
            <p:nvPr/>
          </p:nvSpPr>
          <p:spPr>
            <a:xfrm>
              <a:off x="0" y="0"/>
              <a:ext cx="11641455" cy="10084812"/>
            </a:xfrm>
            <a:custGeom>
              <a:avLst/>
              <a:gdLst/>
              <a:ahLst/>
              <a:cxnLst/>
              <a:rect l="l" t="t" r="r" b="b"/>
              <a:pathLst>
                <a:path w="11641455" h="10084812">
                  <a:moveTo>
                    <a:pt x="0" y="0"/>
                  </a:moveTo>
                  <a:lnTo>
                    <a:pt x="11641455" y="0"/>
                  </a:lnTo>
                  <a:lnTo>
                    <a:pt x="11641455" y="10084812"/>
                  </a:lnTo>
                  <a:lnTo>
                    <a:pt x="0" y="10084812"/>
                  </a:lnTo>
                  <a:close/>
                </a:path>
              </a:pathLst>
            </a:custGeom>
            <a:solidFill>
              <a:srgbClr val="D9F2D0"/>
            </a:solidFill>
          </p:spPr>
        </p:sp>
        <p:sp>
          <p:nvSpPr>
            <p:cNvPr id="10" name="TextBox 10"/>
            <p:cNvSpPr txBox="1"/>
            <p:nvPr/>
          </p:nvSpPr>
          <p:spPr>
            <a:xfrm>
              <a:off x="0" y="-9525"/>
              <a:ext cx="11641392" cy="10094337"/>
            </a:xfrm>
            <a:prstGeom prst="rect">
              <a:avLst/>
            </a:prstGeom>
          </p:spPr>
          <p:txBody>
            <a:bodyPr lIns="50800" tIns="50800" rIns="50800" bIns="50800" rtlCol="0" anchor="t"/>
            <a:lstStyle/>
            <a:p>
              <a:pPr marL="524828" lvl="1" indent="-262414" algn="l">
                <a:lnSpc>
                  <a:spcPts val="3480"/>
                </a:lnSpc>
                <a:buFont typeface="Arial"/>
                <a:buChar char="•"/>
              </a:pPr>
              <a:r>
                <a:rPr lang="en-US" sz="2900" b="1" u="sng">
                  <a:solidFill>
                    <a:srgbClr val="000000"/>
                  </a:solidFill>
                  <a:latin typeface="Arimo Bold"/>
                  <a:ea typeface="Arimo Bold"/>
                  <a:cs typeface="Arimo Bold"/>
                  <a:sym typeface="Arimo Bold"/>
                </a:rPr>
                <a:t>Value Proposition</a:t>
              </a:r>
              <a:r>
                <a:rPr lang="en-US" sz="2900" b="1">
                  <a:solidFill>
                    <a:srgbClr val="000000"/>
                  </a:solidFill>
                  <a:latin typeface="Arimo Bold"/>
                  <a:ea typeface="Arimo Bold"/>
                  <a:cs typeface="Arimo Bold"/>
                  <a:sym typeface="Arimo Bold"/>
                </a:rPr>
                <a:t>:</a:t>
              </a:r>
            </a:p>
            <a:p>
              <a:pPr marL="524828" lvl="1" indent="-262414" algn="l">
                <a:lnSpc>
                  <a:spcPts val="3480"/>
                </a:lnSpc>
              </a:pPr>
              <a:endParaRPr lang="en-US" sz="2900" b="1">
                <a:solidFill>
                  <a:srgbClr val="000000"/>
                </a:solidFill>
                <a:latin typeface="Arimo Bold"/>
                <a:ea typeface="Arimo Bold"/>
                <a:cs typeface="Arimo Bold"/>
                <a:sym typeface="Arimo Bold"/>
              </a:endParaRP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Blockchain-based system: Immutable, tamper-proof, traceable.</a:t>
              </a: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Strong voter verification: avoids duplicate/fake voting</a:t>
              </a: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Auditable: Voter can secretly  verify his/her vote casted correctly</a:t>
              </a: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Accessible voting: Migrants can vote from nearest polling station; fast and efficient than postal voting</a:t>
              </a: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Faster and accurate result declaration</a:t>
              </a:r>
            </a:p>
            <a:p>
              <a:pPr marL="524828" lvl="1" indent="-262414" algn="just">
                <a:lnSpc>
                  <a:spcPts val="3480"/>
                </a:lnSpc>
                <a:buAutoNum type="arabicPeriod"/>
              </a:pPr>
              <a:r>
                <a:rPr lang="en-US" sz="2900" b="1">
                  <a:solidFill>
                    <a:srgbClr val="164A35"/>
                  </a:solidFill>
                  <a:latin typeface="Arimo Bold"/>
                  <a:ea typeface="Arimo Bold"/>
                  <a:cs typeface="Arimo Bold"/>
                  <a:sym typeface="Arimo Bold"/>
                </a:rPr>
                <a:t>Powerful admin control but with limited manipulation power- efficient, automated yet transparent </a:t>
              </a:r>
            </a:p>
          </p:txBody>
        </p:sp>
      </p:grpSp>
      <p:grpSp>
        <p:nvGrpSpPr>
          <p:cNvPr id="11" name="Group 11"/>
          <p:cNvGrpSpPr/>
          <p:nvPr/>
        </p:nvGrpSpPr>
        <p:grpSpPr>
          <a:xfrm>
            <a:off x="9586455" y="1805845"/>
            <a:ext cx="8037871" cy="7640555"/>
            <a:chOff x="0" y="0"/>
            <a:chExt cx="10717162" cy="10187407"/>
          </a:xfrm>
        </p:grpSpPr>
        <p:sp>
          <p:nvSpPr>
            <p:cNvPr id="12" name="Freeform 12"/>
            <p:cNvSpPr/>
            <p:nvPr/>
          </p:nvSpPr>
          <p:spPr>
            <a:xfrm>
              <a:off x="0" y="0"/>
              <a:ext cx="10717149" cy="10187432"/>
            </a:xfrm>
            <a:custGeom>
              <a:avLst/>
              <a:gdLst/>
              <a:ahLst/>
              <a:cxnLst/>
              <a:rect l="l" t="t" r="r" b="b"/>
              <a:pathLst>
                <a:path w="10717149" h="10187432">
                  <a:moveTo>
                    <a:pt x="0" y="0"/>
                  </a:moveTo>
                  <a:lnTo>
                    <a:pt x="10717149" y="0"/>
                  </a:lnTo>
                  <a:lnTo>
                    <a:pt x="10717149" y="10187432"/>
                  </a:lnTo>
                  <a:lnTo>
                    <a:pt x="0" y="10187432"/>
                  </a:lnTo>
                  <a:close/>
                </a:path>
              </a:pathLst>
            </a:custGeom>
            <a:solidFill>
              <a:srgbClr val="C1E5F5"/>
            </a:solidFill>
          </p:spPr>
        </p:sp>
        <p:sp>
          <p:nvSpPr>
            <p:cNvPr id="13" name="TextBox 13"/>
            <p:cNvSpPr txBox="1"/>
            <p:nvPr/>
          </p:nvSpPr>
          <p:spPr>
            <a:xfrm>
              <a:off x="0" y="-19050"/>
              <a:ext cx="10717162" cy="10206457"/>
            </a:xfrm>
            <a:prstGeom prst="rect">
              <a:avLst/>
            </a:prstGeom>
          </p:spPr>
          <p:txBody>
            <a:bodyPr lIns="50800" tIns="50800" rIns="50800" bIns="50800" rtlCol="0" anchor="t"/>
            <a:lstStyle/>
            <a:p>
              <a:pPr marL="542925" lvl="1" indent="-271462" algn="just">
                <a:lnSpc>
                  <a:spcPts val="3600"/>
                </a:lnSpc>
                <a:buFont typeface="Arial"/>
                <a:buChar char="•"/>
              </a:pPr>
              <a:r>
                <a:rPr lang="en-US" sz="3000" b="1" u="sng">
                  <a:solidFill>
                    <a:srgbClr val="3F3F3F"/>
                  </a:solidFill>
                  <a:latin typeface="Arimo Bold"/>
                  <a:ea typeface="Arimo Bold"/>
                  <a:cs typeface="Arimo Bold"/>
                  <a:sym typeface="Arimo Bold"/>
                </a:rPr>
                <a:t>Uniqueness</a:t>
              </a:r>
            </a:p>
            <a:p>
              <a:pPr marL="542925" lvl="1" indent="-271462" algn="just">
                <a:lnSpc>
                  <a:spcPts val="3600"/>
                </a:lnSpc>
                <a:buAutoNum type="arabicPeriod"/>
              </a:pPr>
              <a:r>
                <a:rPr lang="en-US" sz="3000" b="1" u="sng">
                  <a:solidFill>
                    <a:srgbClr val="3F3F3F"/>
                  </a:solidFill>
                  <a:latin typeface="Arimo Bold"/>
                  <a:ea typeface="Arimo Bold"/>
                  <a:cs typeface="Arimo Bold"/>
                  <a:sym typeface="Arimo Bold"/>
                </a:rPr>
                <a:t>Biometric-Based Vote Locking</a:t>
              </a:r>
              <a:r>
                <a:rPr lang="en-US" sz="3000">
                  <a:solidFill>
                    <a:srgbClr val="3F3F3F"/>
                  </a:solidFill>
                  <a:latin typeface="Arimo"/>
                  <a:ea typeface="Arimo"/>
                  <a:cs typeface="Arimo"/>
                  <a:sym typeface="Arimo"/>
                </a:rPr>
                <a:t> : Once a vote is cast and voter is verified using face authentication, </a:t>
              </a:r>
              <a:r>
                <a:rPr lang="en-US" sz="3000" b="1">
                  <a:solidFill>
                    <a:srgbClr val="3F3F3F"/>
                  </a:solidFill>
                  <a:latin typeface="Arimo Bold"/>
                  <a:ea typeface="Arimo Bold"/>
                  <a:cs typeface="Arimo Bold"/>
                  <a:sym typeface="Arimo Bold"/>
                </a:rPr>
                <a:t>voter is cryptographically locked</a:t>
              </a:r>
              <a:r>
                <a:rPr lang="en-US" sz="3000">
                  <a:solidFill>
                    <a:srgbClr val="3F3F3F"/>
                  </a:solidFill>
                  <a:latin typeface="Arimo"/>
                  <a:ea typeface="Arimo"/>
                  <a:cs typeface="Arimo"/>
                  <a:sym typeface="Arimo"/>
                </a:rPr>
                <a:t>, preventing any further voting attempts</a:t>
              </a:r>
              <a:r>
                <a:rPr lang="en-US" sz="3000" b="1">
                  <a:solidFill>
                    <a:srgbClr val="3F3F3F"/>
                  </a:solidFill>
                  <a:latin typeface="Arimo Bold"/>
                  <a:ea typeface="Arimo Bold"/>
                  <a:cs typeface="Arimo Bold"/>
                  <a:sym typeface="Arimo Bold"/>
                </a:rPr>
                <a:t>.</a:t>
              </a:r>
              <a:r>
                <a:rPr lang="en-US" sz="3000">
                  <a:solidFill>
                    <a:srgbClr val="3F3F3F"/>
                  </a:solidFill>
                  <a:latin typeface="Arimo"/>
                  <a:ea typeface="Arimo"/>
                  <a:cs typeface="Arimo"/>
                  <a:sym typeface="Arimo"/>
                </a:rPr>
                <a:t> </a:t>
              </a:r>
            </a:p>
            <a:p>
              <a:pPr marL="542925" lvl="1" indent="-271462" algn="just">
                <a:lnSpc>
                  <a:spcPts val="3600"/>
                </a:lnSpc>
                <a:buAutoNum type="arabicPeriod"/>
              </a:pPr>
              <a:r>
                <a:rPr lang="en-US" sz="3000" b="1" u="sng">
                  <a:solidFill>
                    <a:srgbClr val="3F3F3F"/>
                  </a:solidFill>
                  <a:latin typeface="Arimo Bold"/>
                  <a:ea typeface="Arimo Bold"/>
                  <a:cs typeface="Arimo Bold"/>
                  <a:sym typeface="Arimo Bold"/>
                </a:rPr>
                <a:t>Voter-Verifiable Voting</a:t>
              </a:r>
              <a:r>
                <a:rPr lang="en-US" sz="3000">
                  <a:solidFill>
                    <a:srgbClr val="3F3F3F"/>
                  </a:solidFill>
                  <a:latin typeface="Arimo"/>
                  <a:ea typeface="Arimo"/>
                  <a:cs typeface="Arimo"/>
                  <a:sym typeface="Arimo"/>
                </a:rPr>
                <a:t> : Voters can personally confirm that their vote was recorded exactly as intended.</a:t>
              </a:r>
            </a:p>
            <a:p>
              <a:pPr marL="542925" lvl="1" indent="-271462" algn="just">
                <a:lnSpc>
                  <a:spcPts val="3600"/>
                </a:lnSpc>
                <a:buAutoNum type="arabicPeriod"/>
              </a:pPr>
              <a:r>
                <a:rPr lang="en-US" sz="3000" b="1" u="sng">
                  <a:solidFill>
                    <a:srgbClr val="3F3F3F"/>
                  </a:solidFill>
                  <a:latin typeface="Arimo Bold"/>
                  <a:ea typeface="Arimo Bold"/>
                  <a:cs typeface="Arimo Bold"/>
                  <a:sym typeface="Arimo Bold"/>
                </a:rPr>
                <a:t>Real-Time Vote Tallying</a:t>
              </a:r>
              <a:r>
                <a:rPr lang="en-US" sz="3000">
                  <a:solidFill>
                    <a:srgbClr val="3F3F3F"/>
                  </a:solidFill>
                  <a:latin typeface="Arimo"/>
                  <a:ea typeface="Arimo"/>
                  <a:cs typeface="Arimo"/>
                  <a:sym typeface="Arimo"/>
                </a:rPr>
                <a:t> : Our System</a:t>
              </a:r>
              <a:r>
                <a:rPr lang="en-US" sz="3000" b="1">
                  <a:solidFill>
                    <a:srgbClr val="3F3F3F"/>
                  </a:solidFill>
                  <a:latin typeface="Arimo Bold"/>
                  <a:ea typeface="Arimo Bold"/>
                  <a:cs typeface="Arimo Bold"/>
                  <a:sym typeface="Arimo Bold"/>
                </a:rPr>
                <a:t> supports real-time vote tallying</a:t>
              </a:r>
              <a:r>
                <a:rPr lang="en-US" sz="3000">
                  <a:solidFill>
                    <a:srgbClr val="3F3F3F"/>
                  </a:solidFill>
                  <a:latin typeface="Arimo"/>
                  <a:ea typeface="Arimo"/>
                  <a:cs typeface="Arimo"/>
                  <a:sym typeface="Arimo"/>
                </a:rPr>
                <a:t> as votes are recorded on the blockchain.</a:t>
              </a:r>
            </a:p>
            <a:p>
              <a:pPr marL="542925" lvl="1" indent="-271462" algn="just">
                <a:lnSpc>
                  <a:spcPts val="3600"/>
                </a:lnSpc>
                <a:buAutoNum type="arabicPeriod"/>
              </a:pPr>
              <a:r>
                <a:rPr lang="en-US" sz="3000" b="1" u="sng">
                  <a:solidFill>
                    <a:srgbClr val="3F3F3F"/>
                  </a:solidFill>
                  <a:latin typeface="Arimo Bold"/>
                  <a:ea typeface="Arimo Bold"/>
                  <a:cs typeface="Arimo Bold"/>
                  <a:sym typeface="Arimo Bold"/>
                </a:rPr>
                <a:t>End-to-End Digitization</a:t>
              </a:r>
              <a:r>
                <a:rPr lang="en-US" sz="3000">
                  <a:solidFill>
                    <a:srgbClr val="3F3F3F"/>
                  </a:solidFill>
                  <a:latin typeface="Arimo"/>
                  <a:ea typeface="Arimo"/>
                  <a:cs typeface="Arimo"/>
                  <a:sym typeface="Arimo"/>
                </a:rPr>
                <a:t> : Our system eliminates manual and paper-intensive election procedures.</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12017826"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Git Hub Link</a:t>
            </a:r>
          </a:p>
        </p:txBody>
      </p:sp>
      <p:sp>
        <p:nvSpPr>
          <p:cNvPr id="9" name="TextBox 9"/>
          <p:cNvSpPr txBox="1"/>
          <p:nvPr/>
        </p:nvSpPr>
        <p:spPr>
          <a:xfrm>
            <a:off x="630279" y="1714548"/>
            <a:ext cx="16325307" cy="454495"/>
          </a:xfrm>
          <a:prstGeom prst="rect">
            <a:avLst/>
          </a:prstGeom>
        </p:spPr>
        <p:txBody>
          <a:bodyPr lIns="0" tIns="0" rIns="0" bIns="0" rtlCol="0" anchor="t">
            <a:spAutoFit/>
          </a:bodyPr>
          <a:lstStyle/>
          <a:p>
            <a:pPr algn="l">
              <a:lnSpc>
                <a:spcPts val="2879"/>
              </a:lnSpc>
            </a:pPr>
            <a:r>
              <a:rPr lang="en-US" sz="2400">
                <a:solidFill>
                  <a:srgbClr val="000000"/>
                </a:solidFill>
                <a:latin typeface="Calibri (MS)"/>
                <a:ea typeface="Calibri (MS)"/>
                <a:cs typeface="Calibri (MS)"/>
                <a:sym typeface="Calibri (MS)"/>
              </a:rPr>
              <a:t>Please create public GitHub repository (Enable Add README  button while creating repository)</a:t>
            </a:r>
          </a:p>
        </p:txBody>
      </p:sp>
      <p:sp>
        <p:nvSpPr>
          <p:cNvPr id="10" name="TextBox 10"/>
          <p:cNvSpPr txBox="1"/>
          <p:nvPr/>
        </p:nvSpPr>
        <p:spPr>
          <a:xfrm>
            <a:off x="630279" y="2307812"/>
            <a:ext cx="8438607" cy="454495"/>
          </a:xfrm>
          <a:prstGeom prst="rect">
            <a:avLst/>
          </a:prstGeom>
        </p:spPr>
        <p:txBody>
          <a:bodyPr lIns="0" tIns="0" rIns="0" bIns="0" rtlCol="0" anchor="t">
            <a:spAutoFit/>
          </a:bodyPr>
          <a:lstStyle/>
          <a:p>
            <a:pPr algn="l">
              <a:lnSpc>
                <a:spcPts val="2879"/>
              </a:lnSpc>
            </a:pPr>
            <a:r>
              <a:rPr lang="en-US" sz="2400">
                <a:solidFill>
                  <a:srgbClr val="000000"/>
                </a:solidFill>
                <a:latin typeface="Calibri (MS)"/>
                <a:ea typeface="Calibri (MS)"/>
                <a:cs typeface="Calibri (MS)"/>
                <a:sym typeface="Calibri (MS)"/>
              </a:rPr>
              <a:t>with format:</a:t>
            </a:r>
          </a:p>
        </p:txBody>
      </p:sp>
      <p:sp>
        <p:nvSpPr>
          <p:cNvPr id="11" name="TextBox 11"/>
          <p:cNvSpPr txBox="1"/>
          <p:nvPr/>
        </p:nvSpPr>
        <p:spPr>
          <a:xfrm>
            <a:off x="630279" y="2901086"/>
            <a:ext cx="8438607" cy="454495"/>
          </a:xfrm>
          <a:prstGeom prst="rect">
            <a:avLst/>
          </a:prstGeom>
        </p:spPr>
        <p:txBody>
          <a:bodyPr lIns="0" tIns="0" rIns="0" bIns="0" rtlCol="0" anchor="t">
            <a:spAutoFit/>
          </a:bodyPr>
          <a:lstStyle/>
          <a:p>
            <a:pPr algn="l">
              <a:lnSpc>
                <a:spcPts val="2879"/>
              </a:lnSpc>
            </a:pPr>
            <a:r>
              <a:rPr lang="en-US" sz="2400">
                <a:solidFill>
                  <a:srgbClr val="000000"/>
                </a:solidFill>
                <a:latin typeface="Calibri (MS)"/>
                <a:ea typeface="Calibri (MS)"/>
                <a:cs typeface="Calibri (MS)"/>
                <a:sym typeface="Calibri (MS)"/>
              </a:rPr>
              <a:t>Please test and Paste the working  GitHub URL –</a:t>
            </a:r>
          </a:p>
        </p:txBody>
      </p:sp>
      <p:sp>
        <p:nvSpPr>
          <p:cNvPr id="12" name="TextBox 12"/>
          <p:cNvSpPr txBox="1"/>
          <p:nvPr/>
        </p:nvSpPr>
        <p:spPr>
          <a:xfrm>
            <a:off x="630279" y="3494361"/>
            <a:ext cx="10773594" cy="454495"/>
          </a:xfrm>
          <a:prstGeom prst="rect">
            <a:avLst/>
          </a:prstGeom>
        </p:spPr>
        <p:txBody>
          <a:bodyPr lIns="0" tIns="0" rIns="0" bIns="0" rtlCol="0" anchor="t">
            <a:spAutoFit/>
          </a:bodyPr>
          <a:lstStyle/>
          <a:p>
            <a:pPr algn="l">
              <a:lnSpc>
                <a:spcPts val="2879"/>
              </a:lnSpc>
            </a:pPr>
            <a:r>
              <a:rPr lang="en-US" sz="2400" b="1">
                <a:solidFill>
                  <a:srgbClr val="000000"/>
                </a:solidFill>
                <a:latin typeface="Calibri (MS) Bold"/>
                <a:ea typeface="Calibri (MS) Bold"/>
                <a:cs typeface="Calibri (MS) Bold"/>
                <a:sym typeface="Calibri (MS) Bold"/>
              </a:rPr>
              <a:t>Make sure you have Uploaded following three files into your github repository </a:t>
            </a:r>
          </a:p>
        </p:txBody>
      </p:sp>
      <p:grpSp>
        <p:nvGrpSpPr>
          <p:cNvPr id="13" name="Group 13"/>
          <p:cNvGrpSpPr/>
          <p:nvPr/>
        </p:nvGrpSpPr>
        <p:grpSpPr>
          <a:xfrm>
            <a:off x="5102676" y="4392387"/>
            <a:ext cx="8082639" cy="2432961"/>
            <a:chOff x="0" y="0"/>
            <a:chExt cx="10776852" cy="3243948"/>
          </a:xfrm>
        </p:grpSpPr>
        <p:sp>
          <p:nvSpPr>
            <p:cNvPr id="14" name="Freeform 14"/>
            <p:cNvSpPr/>
            <p:nvPr/>
          </p:nvSpPr>
          <p:spPr>
            <a:xfrm>
              <a:off x="0" y="0"/>
              <a:ext cx="10776839" cy="3243961"/>
            </a:xfrm>
            <a:custGeom>
              <a:avLst/>
              <a:gdLst/>
              <a:ahLst/>
              <a:cxnLst/>
              <a:rect l="l" t="t" r="r" b="b"/>
              <a:pathLst>
                <a:path w="10776839" h="3243961">
                  <a:moveTo>
                    <a:pt x="0" y="540639"/>
                  </a:moveTo>
                  <a:cubicBezTo>
                    <a:pt x="0" y="242062"/>
                    <a:pt x="242062" y="0"/>
                    <a:pt x="540639" y="0"/>
                  </a:cubicBezTo>
                  <a:lnTo>
                    <a:pt x="10236200" y="0"/>
                  </a:lnTo>
                  <a:cubicBezTo>
                    <a:pt x="10534777" y="0"/>
                    <a:pt x="10776839" y="242062"/>
                    <a:pt x="10776839" y="540639"/>
                  </a:cubicBezTo>
                  <a:lnTo>
                    <a:pt x="10776839" y="2703322"/>
                  </a:lnTo>
                  <a:cubicBezTo>
                    <a:pt x="10776839" y="3001899"/>
                    <a:pt x="10534777" y="3243961"/>
                    <a:pt x="10236200" y="3243961"/>
                  </a:cubicBezTo>
                  <a:lnTo>
                    <a:pt x="540639" y="3243961"/>
                  </a:lnTo>
                  <a:cubicBezTo>
                    <a:pt x="242062" y="3243961"/>
                    <a:pt x="0" y="3001899"/>
                    <a:pt x="0" y="2703322"/>
                  </a:cubicBezTo>
                  <a:close/>
                </a:path>
              </a:pathLst>
            </a:custGeom>
            <a:solidFill>
              <a:srgbClr val="FFC7C7"/>
            </a:solidFill>
          </p:spPr>
        </p:sp>
      </p:grpSp>
      <p:sp>
        <p:nvSpPr>
          <p:cNvPr id="15" name="TextBox 15"/>
          <p:cNvSpPr txBox="1"/>
          <p:nvPr/>
        </p:nvSpPr>
        <p:spPr>
          <a:xfrm>
            <a:off x="5945229" y="4839348"/>
            <a:ext cx="6397533" cy="1500930"/>
          </a:xfrm>
          <a:prstGeom prst="rect">
            <a:avLst/>
          </a:prstGeom>
        </p:spPr>
        <p:txBody>
          <a:bodyPr lIns="0" tIns="0" rIns="0" bIns="0" rtlCol="0" anchor="t">
            <a:spAutoFit/>
          </a:bodyPr>
          <a:lstStyle/>
          <a:p>
            <a:pPr algn="l">
              <a:lnSpc>
                <a:spcPts val="2879"/>
              </a:lnSpc>
            </a:pPr>
            <a:r>
              <a:rPr lang="en-US" sz="2400" b="1">
                <a:solidFill>
                  <a:srgbClr val="000000"/>
                </a:solidFill>
                <a:latin typeface="Calibri (MS) Bold"/>
                <a:ea typeface="Calibri (MS) Bold"/>
                <a:cs typeface="Calibri (MS) Bold"/>
                <a:sym typeface="Calibri (MS) Bold"/>
              </a:rPr>
              <a:t>1. app.py file , </a:t>
            </a:r>
          </a:p>
          <a:p>
            <a:pPr algn="l">
              <a:lnSpc>
                <a:spcPts val="2879"/>
              </a:lnSpc>
            </a:pPr>
            <a:r>
              <a:rPr lang="en-US" sz="2400" b="1">
                <a:solidFill>
                  <a:srgbClr val="000000"/>
                </a:solidFill>
                <a:latin typeface="Calibri (MS) Bold"/>
                <a:ea typeface="Calibri (MS) Bold"/>
                <a:cs typeface="Calibri (MS) Bold"/>
                <a:sym typeface="Calibri (MS) Bold"/>
              </a:rPr>
              <a:t>2. your_hackthon_problemstatement.pdf file  </a:t>
            </a:r>
          </a:p>
          <a:p>
            <a:pPr algn="l">
              <a:lnSpc>
                <a:spcPts val="2879"/>
              </a:lnSpc>
            </a:pPr>
            <a:r>
              <a:rPr lang="en-US" sz="2400" b="1">
                <a:solidFill>
                  <a:srgbClr val="000000"/>
                </a:solidFill>
                <a:latin typeface="Calibri (MS) Bold"/>
                <a:ea typeface="Calibri (MS) Bold"/>
                <a:cs typeface="Calibri (MS) Bold"/>
                <a:sym typeface="Calibri (MS) Bold"/>
              </a:rPr>
              <a:t>3. your projectpresntation.pptx file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12017826"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Future Scope </a:t>
            </a:r>
          </a:p>
        </p:txBody>
      </p:sp>
      <p:grpSp>
        <p:nvGrpSpPr>
          <p:cNvPr id="9" name="Group 9"/>
          <p:cNvGrpSpPr/>
          <p:nvPr/>
        </p:nvGrpSpPr>
        <p:grpSpPr>
          <a:xfrm>
            <a:off x="919258" y="1801552"/>
            <a:ext cx="16449485" cy="7939729"/>
            <a:chOff x="0" y="0"/>
            <a:chExt cx="21932646" cy="10586306"/>
          </a:xfrm>
        </p:grpSpPr>
        <p:sp>
          <p:nvSpPr>
            <p:cNvPr id="10" name="Freeform 10"/>
            <p:cNvSpPr/>
            <p:nvPr/>
          </p:nvSpPr>
          <p:spPr>
            <a:xfrm>
              <a:off x="0" y="0"/>
              <a:ext cx="21932646" cy="10586293"/>
            </a:xfrm>
            <a:custGeom>
              <a:avLst/>
              <a:gdLst/>
              <a:ahLst/>
              <a:cxnLst/>
              <a:rect l="l" t="t" r="r" b="b"/>
              <a:pathLst>
                <a:path w="21932646" h="10586293">
                  <a:moveTo>
                    <a:pt x="0" y="0"/>
                  </a:moveTo>
                  <a:lnTo>
                    <a:pt x="21932646" y="0"/>
                  </a:lnTo>
                  <a:lnTo>
                    <a:pt x="21932646" y="10586293"/>
                  </a:lnTo>
                  <a:lnTo>
                    <a:pt x="0" y="10586293"/>
                  </a:lnTo>
                  <a:close/>
                </a:path>
              </a:pathLst>
            </a:custGeom>
            <a:solidFill>
              <a:srgbClr val="D9F2D0"/>
            </a:solidFill>
          </p:spPr>
        </p:sp>
        <p:sp>
          <p:nvSpPr>
            <p:cNvPr id="11" name="TextBox 11"/>
            <p:cNvSpPr txBox="1"/>
            <p:nvPr/>
          </p:nvSpPr>
          <p:spPr>
            <a:xfrm>
              <a:off x="0" y="-19050"/>
              <a:ext cx="21932646" cy="10605356"/>
            </a:xfrm>
            <a:prstGeom prst="rect">
              <a:avLst/>
            </a:prstGeom>
          </p:spPr>
          <p:txBody>
            <a:bodyPr lIns="50800" tIns="50800" rIns="50800" bIns="50800" rtlCol="0" anchor="t"/>
            <a:lstStyle/>
            <a:p>
              <a:pPr marL="537686" lvl="1" indent="-268843" algn="l">
                <a:lnSpc>
                  <a:spcPts val="3419"/>
                </a:lnSpc>
                <a:buFont typeface="Arial"/>
                <a:buChar char="•"/>
              </a:pPr>
              <a:r>
                <a:rPr lang="en-US" sz="2850" b="1" u="sng">
                  <a:solidFill>
                    <a:srgbClr val="000000"/>
                  </a:solidFill>
                  <a:latin typeface="Arimo Bold"/>
                  <a:ea typeface="Arimo Bold"/>
                  <a:cs typeface="Arimo Bold"/>
                  <a:sym typeface="Arimo Bold"/>
                </a:rPr>
                <a:t>Stronger Biometric Verification</a:t>
              </a:r>
              <a:r>
                <a:rPr lang="en-US" sz="2850">
                  <a:solidFill>
                    <a:srgbClr val="000000"/>
                  </a:solidFill>
                  <a:latin typeface="Arimo"/>
                  <a:ea typeface="Arimo"/>
                  <a:cs typeface="Arimo"/>
                  <a:sym typeface="Arimo"/>
                </a:rPr>
                <a:t> : In the future, the system can include additional biometric methods such as</a:t>
              </a:r>
              <a:r>
                <a:rPr lang="en-US" sz="2850" b="1">
                  <a:solidFill>
                    <a:srgbClr val="000000"/>
                  </a:solidFill>
                  <a:latin typeface="Arimo Bold"/>
                  <a:ea typeface="Arimo Bold"/>
                  <a:cs typeface="Arimo Bold"/>
                  <a:sym typeface="Arimo Bold"/>
                </a:rPr>
                <a:t> fingerprint or iris recognition</a:t>
              </a:r>
              <a:r>
                <a:rPr lang="en-US" sz="2850">
                  <a:solidFill>
                    <a:srgbClr val="000000"/>
                  </a:solidFill>
                  <a:latin typeface="Arimo"/>
                  <a:ea typeface="Arimo"/>
                  <a:cs typeface="Arimo"/>
                  <a:sym typeface="Arimo"/>
                </a:rPr>
                <a:t> to handle cases where face recognition alone may not be sufficient, such as with </a:t>
              </a:r>
              <a:r>
                <a:rPr lang="en-US" sz="2850" b="1">
                  <a:solidFill>
                    <a:srgbClr val="000000"/>
                  </a:solidFill>
                  <a:latin typeface="Arimo Bold"/>
                  <a:ea typeface="Arimo Bold"/>
                  <a:cs typeface="Arimo Bold"/>
                  <a:sym typeface="Arimo Bold"/>
                </a:rPr>
                <a:t>twins or individuals having very similar facial features</a:t>
              </a:r>
              <a:r>
                <a:rPr lang="en-US" sz="2850">
                  <a:solidFill>
                    <a:srgbClr val="000000"/>
                  </a:solidFill>
                  <a:latin typeface="Arimo"/>
                  <a:ea typeface="Arimo"/>
                  <a:cs typeface="Arimo"/>
                  <a:sym typeface="Arimo"/>
                </a:rPr>
                <a:t>, thereby improving overall security.</a:t>
              </a:r>
            </a:p>
            <a:p>
              <a:pPr marL="537686" lvl="1" indent="-268843" algn="l">
                <a:lnSpc>
                  <a:spcPts val="3419"/>
                </a:lnSpc>
              </a:pPr>
              <a:endParaRPr lang="en-US" sz="2850">
                <a:solidFill>
                  <a:srgbClr val="000000"/>
                </a:solidFill>
                <a:latin typeface="Arimo"/>
                <a:ea typeface="Arimo"/>
                <a:cs typeface="Arimo"/>
                <a:sym typeface="Arimo"/>
              </a:endParaRPr>
            </a:p>
            <a:p>
              <a:pPr marL="537686" lvl="1" indent="-268843" algn="l">
                <a:lnSpc>
                  <a:spcPts val="3419"/>
                </a:lnSpc>
                <a:buFont typeface="Arial"/>
                <a:buChar char="•"/>
              </a:pPr>
              <a:r>
                <a:rPr lang="en-US" sz="2850" b="1" u="sng">
                  <a:solidFill>
                    <a:srgbClr val="000000"/>
                  </a:solidFill>
                  <a:latin typeface="Arimo Bold"/>
                  <a:ea typeface="Arimo Bold"/>
                  <a:cs typeface="Arimo Bold"/>
                  <a:sym typeface="Arimo Bold"/>
                </a:rPr>
                <a:t>Region-Based Election Management</a:t>
              </a:r>
              <a:r>
                <a:rPr lang="en-US" sz="2850" u="sng">
                  <a:solidFill>
                    <a:srgbClr val="000000"/>
                  </a:solidFill>
                  <a:latin typeface="Arimo"/>
                  <a:ea typeface="Arimo"/>
                  <a:cs typeface="Arimo"/>
                  <a:sym typeface="Arimo"/>
                </a:rPr>
                <a:t> </a:t>
              </a:r>
              <a:r>
                <a:rPr lang="en-US" sz="2850">
                  <a:solidFill>
                    <a:srgbClr val="000000"/>
                  </a:solidFill>
                  <a:latin typeface="Arimo"/>
                  <a:ea typeface="Arimo"/>
                  <a:cs typeface="Arimo"/>
                  <a:sym typeface="Arimo"/>
                </a:rPr>
                <a:t>: The platform can be expanded to fully support election processes at the </a:t>
              </a:r>
              <a:r>
                <a:rPr lang="en-US" sz="2850" b="1">
                  <a:solidFill>
                    <a:srgbClr val="000000"/>
                  </a:solidFill>
                  <a:latin typeface="Arimo Bold"/>
                  <a:ea typeface="Arimo Bold"/>
                  <a:cs typeface="Arimo Bold"/>
                  <a:sym typeface="Arimo Bold"/>
                </a:rPr>
                <a:t>district and state levels</a:t>
              </a:r>
              <a:r>
                <a:rPr lang="en-US" sz="2850">
                  <a:solidFill>
                    <a:srgbClr val="000000"/>
                  </a:solidFill>
                  <a:latin typeface="Arimo"/>
                  <a:ea typeface="Arimo"/>
                  <a:cs typeface="Arimo"/>
                  <a:sym typeface="Arimo"/>
                </a:rPr>
                <a:t> for municipal corporation and panchayat elections. This will ensure that voters participate only in their respective areas and that results are published accurately at each administrative level.</a:t>
              </a:r>
            </a:p>
            <a:p>
              <a:pPr marL="537686" lvl="1" indent="-268843" algn="l">
                <a:lnSpc>
                  <a:spcPts val="3419"/>
                </a:lnSpc>
              </a:pPr>
              <a:endParaRPr lang="en-US" sz="2850">
                <a:solidFill>
                  <a:srgbClr val="000000"/>
                </a:solidFill>
                <a:latin typeface="Arimo"/>
                <a:ea typeface="Arimo"/>
                <a:cs typeface="Arimo"/>
                <a:sym typeface="Arimo"/>
              </a:endParaRPr>
            </a:p>
            <a:p>
              <a:pPr marL="537686" lvl="1" indent="-268843" algn="l">
                <a:lnSpc>
                  <a:spcPts val="3419"/>
                </a:lnSpc>
                <a:buFont typeface="Arial"/>
                <a:buChar char="•"/>
              </a:pPr>
              <a:r>
                <a:rPr lang="en-US" sz="2850" b="1" u="sng">
                  <a:solidFill>
                    <a:srgbClr val="000000"/>
                  </a:solidFill>
                  <a:latin typeface="Arimo Bold"/>
                  <a:ea typeface="Arimo Bold"/>
                  <a:cs typeface="Arimo Bold"/>
                  <a:sym typeface="Arimo Bold"/>
                </a:rPr>
                <a:t>Support for Regional Languages</a:t>
              </a:r>
              <a:r>
                <a:rPr lang="en-US" sz="2850" b="1">
                  <a:solidFill>
                    <a:srgbClr val="000000"/>
                  </a:solidFill>
                  <a:latin typeface="Arimo Bold"/>
                  <a:ea typeface="Arimo Bold"/>
                  <a:cs typeface="Arimo Bold"/>
                  <a:sym typeface="Arimo Bold"/>
                </a:rPr>
                <a:t> </a:t>
              </a:r>
              <a:r>
                <a:rPr lang="en-US" sz="2850">
                  <a:solidFill>
                    <a:srgbClr val="000000"/>
                  </a:solidFill>
                  <a:latin typeface="Arimo"/>
                  <a:ea typeface="Arimo"/>
                  <a:cs typeface="Arimo"/>
                  <a:sym typeface="Arimo"/>
                </a:rPr>
                <a:t>: To make the system more user-friendly, options for regional languages can be added based on the selected state. This will allow voters to comfortably use the system in their native language. </a:t>
              </a:r>
            </a:p>
            <a:p>
              <a:pPr marL="537686" lvl="1" indent="-268843" algn="l">
                <a:lnSpc>
                  <a:spcPts val="3419"/>
                </a:lnSpc>
              </a:pPr>
              <a:endParaRPr lang="en-US" sz="2850">
                <a:solidFill>
                  <a:srgbClr val="000000"/>
                </a:solidFill>
                <a:latin typeface="Arimo"/>
                <a:ea typeface="Arimo"/>
                <a:cs typeface="Arimo"/>
                <a:sym typeface="Arimo"/>
              </a:endParaRPr>
            </a:p>
            <a:p>
              <a:pPr marL="537686" lvl="1" indent="-268843" algn="l">
                <a:lnSpc>
                  <a:spcPts val="3419"/>
                </a:lnSpc>
                <a:buFont typeface="Arial"/>
                <a:buChar char="•"/>
              </a:pPr>
              <a:r>
                <a:rPr lang="en-US" sz="2850" b="1" u="sng">
                  <a:solidFill>
                    <a:srgbClr val="000000"/>
                  </a:solidFill>
                  <a:latin typeface="Arimo Bold"/>
                  <a:ea typeface="Arimo Bold"/>
                  <a:cs typeface="Arimo Bold"/>
                  <a:sym typeface="Arimo Bold"/>
                </a:rPr>
                <a:t>Better Accessibility for Differently-Abled Voters</a:t>
              </a:r>
              <a:r>
                <a:rPr lang="en-US" sz="2850" u="sng">
                  <a:solidFill>
                    <a:srgbClr val="000000"/>
                  </a:solidFill>
                  <a:latin typeface="Arimo"/>
                  <a:ea typeface="Arimo"/>
                  <a:cs typeface="Arimo"/>
                  <a:sym typeface="Arimo"/>
                </a:rPr>
                <a:t>: </a:t>
              </a:r>
              <a:r>
                <a:rPr lang="en-US" sz="2850">
                  <a:solidFill>
                    <a:srgbClr val="000000"/>
                  </a:solidFill>
                  <a:latin typeface="Arimo"/>
                  <a:ea typeface="Arimo"/>
                  <a:cs typeface="Arimo"/>
                  <a:sym typeface="Arimo"/>
                </a:rPr>
                <a:t>Future improvements can focus on enhancing accessibility by adding features like voice-guided voting, screen reader support, and simplified interfaces. These changes will help visually impaired and differently-abled voters cast their ballots independently and confidently</a:t>
              </a:r>
              <a:r>
                <a:rPr lang="en-US" sz="2850" b="1">
                  <a:solidFill>
                    <a:srgbClr val="000000"/>
                  </a:solidFill>
                  <a:latin typeface="Arimo Bold"/>
                  <a:ea typeface="Arimo Bold"/>
                  <a:cs typeface="Arimo Bold"/>
                  <a:sym typeface="Arimo Bold"/>
                </a:rPr>
                <a:t>.</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12017826"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Bank Details</a:t>
            </a:r>
          </a:p>
        </p:txBody>
      </p:sp>
      <p:graphicFrame>
        <p:nvGraphicFramePr>
          <p:cNvPr id="9" name="Table 9"/>
          <p:cNvGraphicFramePr>
            <a:graphicFrameLocks noGrp="1"/>
          </p:cNvGraphicFramePr>
          <p:nvPr>
            <p:extLst>
              <p:ext uri="{D42A27DB-BD31-4B8C-83A1-F6EECF244321}">
                <p14:modId xmlns:p14="http://schemas.microsoft.com/office/powerpoint/2010/main" val="2731684290"/>
              </p:ext>
            </p:extLst>
          </p:nvPr>
        </p:nvGraphicFramePr>
        <p:xfrm>
          <a:off x="685800" y="1885950"/>
          <a:ext cx="16802100" cy="2565210"/>
        </p:xfrm>
        <a:graphic>
          <a:graphicData uri="http://schemas.openxmlformats.org/drawingml/2006/table">
            <a:tbl>
              <a:tblPr/>
              <a:tblGrid>
                <a:gridCol w="2800350">
                  <a:extLst>
                    <a:ext uri="{9D8B030D-6E8A-4147-A177-3AD203B41FA5}">
                      <a16:colId xmlns:a16="http://schemas.microsoft.com/office/drawing/2014/main" val="20000"/>
                    </a:ext>
                  </a:extLst>
                </a:gridCol>
                <a:gridCol w="2800350">
                  <a:extLst>
                    <a:ext uri="{9D8B030D-6E8A-4147-A177-3AD203B41FA5}">
                      <a16:colId xmlns:a16="http://schemas.microsoft.com/office/drawing/2014/main" val="20001"/>
                    </a:ext>
                  </a:extLst>
                </a:gridCol>
                <a:gridCol w="2800350">
                  <a:extLst>
                    <a:ext uri="{9D8B030D-6E8A-4147-A177-3AD203B41FA5}">
                      <a16:colId xmlns:a16="http://schemas.microsoft.com/office/drawing/2014/main" val="20002"/>
                    </a:ext>
                  </a:extLst>
                </a:gridCol>
                <a:gridCol w="2800350">
                  <a:extLst>
                    <a:ext uri="{9D8B030D-6E8A-4147-A177-3AD203B41FA5}">
                      <a16:colId xmlns:a16="http://schemas.microsoft.com/office/drawing/2014/main" val="20003"/>
                    </a:ext>
                  </a:extLst>
                </a:gridCol>
                <a:gridCol w="2800350">
                  <a:extLst>
                    <a:ext uri="{9D8B030D-6E8A-4147-A177-3AD203B41FA5}">
                      <a16:colId xmlns:a16="http://schemas.microsoft.com/office/drawing/2014/main" val="20004"/>
                    </a:ext>
                  </a:extLst>
                </a:gridCol>
                <a:gridCol w="2800350">
                  <a:extLst>
                    <a:ext uri="{9D8B030D-6E8A-4147-A177-3AD203B41FA5}">
                      <a16:colId xmlns:a16="http://schemas.microsoft.com/office/drawing/2014/main" val="20005"/>
                    </a:ext>
                  </a:extLst>
                </a:gridCol>
              </a:tblGrid>
              <a:tr h="552450">
                <a:tc>
                  <a:txBody>
                    <a:bodyPr/>
                    <a:lstStyle/>
                    <a:p>
                      <a:pPr algn="ctr">
                        <a:lnSpc>
                          <a:spcPts val="2879"/>
                        </a:lnSpc>
                        <a:defRPr/>
                      </a:pPr>
                      <a:r>
                        <a:rPr lang="en-US" sz="2400" b="1" dirty="0">
                          <a:solidFill>
                            <a:srgbClr val="FFFFFF"/>
                          </a:solidFill>
                          <a:latin typeface="Calibri (MS) Bold"/>
                          <a:ea typeface="Calibri (MS) Bold"/>
                          <a:cs typeface="Calibri (MS) Bold"/>
                          <a:sym typeface="Calibri (MS) Bold"/>
                        </a:rPr>
                        <a:t>Full Name (as per bank records): </a:t>
                      </a:r>
                      <a:endParaRPr lang="en-US" sz="1100" dirty="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tc>
                  <a:txBody>
                    <a:bodyPr/>
                    <a:lstStyle/>
                    <a:p>
                      <a:pPr algn="ctr">
                        <a:lnSpc>
                          <a:spcPts val="2879"/>
                        </a:lnSpc>
                        <a:defRPr/>
                      </a:pPr>
                      <a:r>
                        <a:rPr lang="en-US" sz="2400" b="1">
                          <a:solidFill>
                            <a:srgbClr val="FFFFFF"/>
                          </a:solidFill>
                          <a:latin typeface="Calibri (MS) Bold"/>
                          <a:ea typeface="Calibri (MS) Bold"/>
                          <a:cs typeface="Calibri (MS) Bold"/>
                          <a:sym typeface="Calibri (MS) Bold"/>
                        </a:rPr>
                        <a:t>Bank Name</a:t>
                      </a:r>
                      <a:endParaRPr lang="en-US" sz="110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tc>
                  <a:txBody>
                    <a:bodyPr/>
                    <a:lstStyle/>
                    <a:p>
                      <a:pPr algn="ctr">
                        <a:lnSpc>
                          <a:spcPts val="2879"/>
                        </a:lnSpc>
                        <a:defRPr/>
                      </a:pPr>
                      <a:r>
                        <a:rPr lang="en-US" sz="2400" b="1">
                          <a:solidFill>
                            <a:srgbClr val="FFFFFF"/>
                          </a:solidFill>
                          <a:latin typeface="Calibri (MS) Bold"/>
                          <a:ea typeface="Calibri (MS) Bold"/>
                          <a:cs typeface="Calibri (MS) Bold"/>
                          <a:sym typeface="Calibri (MS) Bold"/>
                        </a:rPr>
                        <a:t>Branch Name</a:t>
                      </a:r>
                      <a:endParaRPr lang="en-US" sz="110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tc>
                  <a:txBody>
                    <a:bodyPr/>
                    <a:lstStyle/>
                    <a:p>
                      <a:pPr algn="ctr">
                        <a:lnSpc>
                          <a:spcPts val="2879"/>
                        </a:lnSpc>
                        <a:defRPr/>
                      </a:pPr>
                      <a:r>
                        <a:rPr lang="en-US" sz="2400" b="1">
                          <a:solidFill>
                            <a:srgbClr val="FFFFFF"/>
                          </a:solidFill>
                          <a:latin typeface="Calibri (MS) Bold"/>
                          <a:ea typeface="Calibri (MS) Bold"/>
                          <a:cs typeface="Calibri (MS) Bold"/>
                          <a:sym typeface="Calibri (MS) Bold"/>
                        </a:rPr>
                        <a:t>Account Number</a:t>
                      </a:r>
                      <a:endParaRPr lang="en-US" sz="110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tc>
                  <a:txBody>
                    <a:bodyPr/>
                    <a:lstStyle/>
                    <a:p>
                      <a:pPr algn="ctr">
                        <a:lnSpc>
                          <a:spcPts val="2879"/>
                        </a:lnSpc>
                        <a:defRPr/>
                      </a:pPr>
                      <a:r>
                        <a:rPr lang="en-US" sz="2400" b="1">
                          <a:solidFill>
                            <a:srgbClr val="FFFFFF"/>
                          </a:solidFill>
                          <a:latin typeface="Calibri (MS) Bold"/>
                          <a:ea typeface="Calibri (MS) Bold"/>
                          <a:cs typeface="Calibri (MS) Bold"/>
                          <a:sym typeface="Calibri (MS) Bold"/>
                        </a:rPr>
                        <a:t>Account Type (Savings / Current)</a:t>
                      </a:r>
                      <a:endParaRPr lang="en-US" sz="110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tc>
                  <a:txBody>
                    <a:bodyPr/>
                    <a:lstStyle/>
                    <a:p>
                      <a:pPr algn="ctr">
                        <a:lnSpc>
                          <a:spcPts val="2879"/>
                        </a:lnSpc>
                        <a:defRPr/>
                      </a:pPr>
                      <a:r>
                        <a:rPr lang="en-US" sz="2400" b="1">
                          <a:solidFill>
                            <a:srgbClr val="FFFFFF"/>
                          </a:solidFill>
                          <a:latin typeface="Calibri (MS) Bold"/>
                          <a:ea typeface="Calibri (MS) Bold"/>
                          <a:cs typeface="Calibri (MS) Bold"/>
                          <a:sym typeface="Calibri (MS) Bold"/>
                        </a:rPr>
                        <a:t>IFSC Code</a:t>
                      </a:r>
                      <a:endParaRPr lang="en-US" sz="1100"/>
                    </a:p>
                  </a:txBody>
                  <a:tcPr marT="91440" marB="9144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20000"/>
                    </a:solidFill>
                  </a:tcPr>
                </a:tc>
                <a:extLst>
                  <a:ext uri="{0D108BD9-81ED-4DB2-BD59-A6C34878D82A}">
                    <a16:rowId xmlns:a16="http://schemas.microsoft.com/office/drawing/2014/main" val="10000"/>
                  </a:ext>
                </a:extLst>
              </a:tr>
              <a:tr h="552450">
                <a:tc>
                  <a:txBody>
                    <a:bodyPr/>
                    <a:lstStyle/>
                    <a:p>
                      <a:pPr algn="ctr">
                        <a:lnSpc>
                          <a:spcPts val="1679"/>
                        </a:lnSpc>
                        <a:defRPr/>
                      </a:pPr>
                      <a:r>
                        <a:rPr lang="en-US" sz="2000" dirty="0" err="1"/>
                        <a:t>Tanushri</a:t>
                      </a:r>
                      <a:r>
                        <a:rPr lang="en-US" sz="2000" dirty="0"/>
                        <a:t> Pritam Khatri</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r>
                        <a:rPr lang="en-US" sz="2400" dirty="0"/>
                        <a:t>Bank Of Baroda</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dirty="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extLst>
                  <a:ext uri="{0D108BD9-81ED-4DB2-BD59-A6C34878D82A}">
                    <a16:rowId xmlns:a16="http://schemas.microsoft.com/office/drawing/2014/main" val="10001"/>
                  </a:ext>
                </a:extLst>
              </a:tr>
              <a:tr h="552450">
                <a:tc>
                  <a:txBody>
                    <a:bodyPr/>
                    <a:lstStyle/>
                    <a:p>
                      <a:pPr algn="ctr">
                        <a:lnSpc>
                          <a:spcPts val="2879"/>
                        </a:lnSpc>
                        <a:defRPr/>
                      </a:pPr>
                      <a:r>
                        <a:rPr lang="en-US" sz="2400" dirty="0">
                          <a:solidFill>
                            <a:srgbClr val="000000"/>
                          </a:solidFill>
                          <a:latin typeface="Calibri (MS)"/>
                          <a:ea typeface="Calibri (MS)"/>
                          <a:cs typeface="Calibri (MS)"/>
                          <a:sym typeface="Calibri (MS)"/>
                        </a:rPr>
                        <a:t>Priya Bharat Pawar</a:t>
                      </a:r>
                      <a:endParaRPr lang="en-US" sz="1100" dirty="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2879"/>
                        </a:lnSpc>
                        <a:defRPr/>
                      </a:pPr>
                      <a:r>
                        <a:rPr lang="en-US" sz="2400" dirty="0">
                          <a:solidFill>
                            <a:srgbClr val="000000"/>
                          </a:solidFill>
                          <a:latin typeface="Calibri (MS)"/>
                          <a:ea typeface="Calibri (MS)"/>
                          <a:cs typeface="Calibri (MS)"/>
                          <a:sym typeface="Calibri (MS)"/>
                        </a:rPr>
                        <a:t>State Bank of India</a:t>
                      </a:r>
                      <a:endParaRPr lang="en-US" sz="1100" dirty="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r>
                        <a:rPr lang="en-US" sz="2400" dirty="0"/>
                        <a:t>DP Road Kothrud </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r>
                        <a:rPr lang="en-US" sz="2400" dirty="0"/>
                        <a:t>43903743486</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r>
                        <a:rPr lang="en-US" sz="2400" dirty="0"/>
                        <a:t>Savings</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r>
                        <a:rPr lang="en-US" sz="2400" dirty="0"/>
                        <a:t>SBIN0020734</a:t>
                      </a:r>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extLst>
                  <a:ext uri="{0D108BD9-81ED-4DB2-BD59-A6C34878D82A}">
                    <a16:rowId xmlns:a16="http://schemas.microsoft.com/office/drawing/2014/main" val="10002"/>
                  </a:ext>
                </a:extLst>
              </a:tr>
              <a:tr h="552450">
                <a:tc>
                  <a:txBody>
                    <a:bodyPr/>
                    <a:lstStyle/>
                    <a:p>
                      <a:pPr algn="ctr">
                        <a:lnSpc>
                          <a:spcPts val="1679"/>
                        </a:lnSpc>
                        <a:defRPr/>
                      </a:pPr>
                      <a:endParaRPr lang="en-US" sz="1100" dirty="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tc>
                  <a:txBody>
                    <a:bodyPr/>
                    <a:lstStyle/>
                    <a:p>
                      <a:pPr algn="ctr">
                        <a:lnSpc>
                          <a:spcPts val="1679"/>
                        </a:lnSpc>
                        <a:defRPr/>
                      </a:pPr>
                      <a:endParaRPr lang="en-US" sz="1100" dirty="0"/>
                    </a:p>
                  </a:txBody>
                  <a:tcPr marT="91440" marB="91440" anchor="ctr">
                    <a:lnL w="12700" cap="flat" cmpd="sng" algn="ctr">
                      <a:solidFill>
                        <a:srgbClr val="A20000"/>
                      </a:solidFill>
                      <a:prstDash val="solid"/>
                      <a:round/>
                      <a:headEnd type="none" w="med" len="med"/>
                      <a:tailEnd type="none" w="med" len="med"/>
                    </a:lnL>
                    <a:lnR w="12700" cap="flat" cmpd="sng" algn="ctr">
                      <a:solidFill>
                        <a:srgbClr val="A20000"/>
                      </a:solidFill>
                      <a:prstDash val="solid"/>
                      <a:round/>
                      <a:headEnd type="none" w="med" len="med"/>
                      <a:tailEnd type="none" w="med" len="med"/>
                    </a:lnR>
                    <a:lnT w="12700" cap="flat" cmpd="sng" algn="ctr">
                      <a:solidFill>
                        <a:srgbClr val="A20000"/>
                      </a:solidFill>
                      <a:prstDash val="solid"/>
                      <a:round/>
                      <a:headEnd type="none" w="med" len="med"/>
                      <a:tailEnd type="none" w="med" len="med"/>
                    </a:lnT>
                    <a:lnB w="12700" cap="flat" cmpd="sng" algn="ctr">
                      <a:solidFill>
                        <a:srgbClr val="A20000"/>
                      </a:solidFill>
                      <a:prstDash val="solid"/>
                      <a:round/>
                      <a:headEnd type="none" w="med" len="med"/>
                      <a:tailEnd type="none" w="med" len="med"/>
                    </a:lnB>
                    <a:solidFill>
                      <a:srgbClr val="FFF7F7"/>
                    </a:solidFill>
                  </a:tcPr>
                </a:tc>
                <a:extLst>
                  <a:ext uri="{0D108BD9-81ED-4DB2-BD59-A6C34878D82A}">
                    <a16:rowId xmlns:a16="http://schemas.microsoft.com/office/drawing/2014/main" val="10003"/>
                  </a:ext>
                </a:extLst>
              </a:tr>
            </a:tbl>
          </a:graphicData>
        </a:graphic>
      </p:graphicFrame>
      <p:sp>
        <p:nvSpPr>
          <p:cNvPr id="10" name="TextBox 10"/>
          <p:cNvSpPr txBox="1"/>
          <p:nvPr/>
        </p:nvSpPr>
        <p:spPr>
          <a:xfrm>
            <a:off x="981523" y="8734139"/>
            <a:ext cx="4508611" cy="827856"/>
          </a:xfrm>
          <a:prstGeom prst="rect">
            <a:avLst/>
          </a:prstGeom>
        </p:spPr>
        <p:txBody>
          <a:bodyPr lIns="0" tIns="0" rIns="0" bIns="0" rtlCol="0" anchor="t">
            <a:spAutoFit/>
          </a:bodyPr>
          <a:lstStyle/>
          <a:p>
            <a:pPr algn="ctr">
              <a:lnSpc>
                <a:spcPts val="1980"/>
              </a:lnSpc>
            </a:pPr>
            <a:r>
              <a:rPr lang="en-US" sz="1650" b="1">
                <a:solidFill>
                  <a:srgbClr val="000000"/>
                </a:solidFill>
                <a:latin typeface="Arial Bold"/>
                <a:ea typeface="Arial Bold"/>
                <a:cs typeface="Arial Bold"/>
                <a:sym typeface="Arial Bold"/>
              </a:rPr>
              <a:t>Team Member 1</a:t>
            </a:r>
          </a:p>
          <a:p>
            <a:pPr algn="ctr">
              <a:lnSpc>
                <a:spcPts val="1980"/>
              </a:lnSpc>
            </a:pPr>
            <a:r>
              <a:rPr lang="en-US" sz="1650">
                <a:solidFill>
                  <a:srgbClr val="000000"/>
                </a:solidFill>
                <a:latin typeface="Arial"/>
                <a:ea typeface="Arial"/>
                <a:cs typeface="Arial"/>
                <a:sym typeface="Arial"/>
              </a:rPr>
              <a:t>Passbook/ Bank Statement With Name and Account Number</a:t>
            </a:r>
          </a:p>
        </p:txBody>
      </p:sp>
      <p:sp>
        <p:nvSpPr>
          <p:cNvPr id="11" name="TextBox 11"/>
          <p:cNvSpPr txBox="1"/>
          <p:nvPr/>
        </p:nvSpPr>
        <p:spPr>
          <a:xfrm>
            <a:off x="6908321" y="8734139"/>
            <a:ext cx="4508611" cy="827856"/>
          </a:xfrm>
          <a:prstGeom prst="rect">
            <a:avLst/>
          </a:prstGeom>
        </p:spPr>
        <p:txBody>
          <a:bodyPr lIns="0" tIns="0" rIns="0" bIns="0" rtlCol="0" anchor="t">
            <a:spAutoFit/>
          </a:bodyPr>
          <a:lstStyle/>
          <a:p>
            <a:pPr algn="ctr">
              <a:lnSpc>
                <a:spcPts val="1980"/>
              </a:lnSpc>
            </a:pPr>
            <a:r>
              <a:rPr lang="en-US" sz="1650" b="1">
                <a:solidFill>
                  <a:srgbClr val="000000"/>
                </a:solidFill>
                <a:latin typeface="Arial Bold"/>
                <a:ea typeface="Arial Bold"/>
                <a:cs typeface="Arial Bold"/>
                <a:sym typeface="Arial Bold"/>
              </a:rPr>
              <a:t>Team Member 2</a:t>
            </a:r>
          </a:p>
          <a:p>
            <a:pPr algn="ctr">
              <a:lnSpc>
                <a:spcPts val="1980"/>
              </a:lnSpc>
            </a:pPr>
            <a:r>
              <a:rPr lang="en-US" sz="1650">
                <a:solidFill>
                  <a:srgbClr val="000000"/>
                </a:solidFill>
                <a:latin typeface="Arial"/>
                <a:ea typeface="Arial"/>
                <a:cs typeface="Arial"/>
                <a:sym typeface="Arial"/>
              </a:rPr>
              <a:t>Passbook/ Bank Statement With Name and Account Number</a:t>
            </a:r>
          </a:p>
        </p:txBody>
      </p:sp>
      <p:sp>
        <p:nvSpPr>
          <p:cNvPr id="12" name="TextBox 12"/>
          <p:cNvSpPr txBox="1"/>
          <p:nvPr/>
        </p:nvSpPr>
        <p:spPr>
          <a:xfrm>
            <a:off x="12835118" y="8734139"/>
            <a:ext cx="4508611" cy="827856"/>
          </a:xfrm>
          <a:prstGeom prst="rect">
            <a:avLst/>
          </a:prstGeom>
        </p:spPr>
        <p:txBody>
          <a:bodyPr lIns="0" tIns="0" rIns="0" bIns="0" rtlCol="0" anchor="t">
            <a:spAutoFit/>
          </a:bodyPr>
          <a:lstStyle/>
          <a:p>
            <a:pPr algn="ctr">
              <a:lnSpc>
                <a:spcPts val="1980"/>
              </a:lnSpc>
            </a:pPr>
            <a:r>
              <a:rPr lang="en-US" sz="1650" b="1">
                <a:solidFill>
                  <a:srgbClr val="000000"/>
                </a:solidFill>
                <a:latin typeface="Arial Bold"/>
                <a:ea typeface="Arial Bold"/>
                <a:cs typeface="Arial Bold"/>
                <a:sym typeface="Arial Bold"/>
              </a:rPr>
              <a:t>Team Member 3</a:t>
            </a:r>
          </a:p>
          <a:p>
            <a:pPr algn="ctr">
              <a:lnSpc>
                <a:spcPts val="1980"/>
              </a:lnSpc>
            </a:pPr>
            <a:r>
              <a:rPr lang="en-US" sz="1650">
                <a:solidFill>
                  <a:srgbClr val="000000"/>
                </a:solidFill>
                <a:latin typeface="Arial"/>
                <a:ea typeface="Arial"/>
                <a:cs typeface="Arial"/>
                <a:sym typeface="Arial"/>
              </a:rPr>
              <a:t>Passbook/ Bank Statement With Name and Account Number</a:t>
            </a:r>
          </a:p>
        </p:txBody>
      </p:sp>
      <p:sp>
        <p:nvSpPr>
          <p:cNvPr id="13" name="Freeform 13"/>
          <p:cNvSpPr/>
          <p:nvPr/>
        </p:nvSpPr>
        <p:spPr>
          <a:xfrm>
            <a:off x="875795" y="5113115"/>
            <a:ext cx="16721233" cy="3355905"/>
          </a:xfrm>
          <a:custGeom>
            <a:avLst/>
            <a:gdLst/>
            <a:ahLst/>
            <a:cxnLst/>
            <a:rect l="l" t="t" r="r" b="b"/>
            <a:pathLst>
              <a:path w="16721233" h="3355905">
                <a:moveTo>
                  <a:pt x="0" y="0"/>
                </a:moveTo>
                <a:lnTo>
                  <a:pt x="16721233" y="0"/>
                </a:lnTo>
                <a:lnTo>
                  <a:pt x="16721233" y="3355905"/>
                </a:lnTo>
                <a:lnTo>
                  <a:pt x="0" y="33559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161775" y="6234274"/>
            <a:ext cx="2223887" cy="1026081"/>
          </a:xfrm>
          <a:prstGeom prst="rect">
            <a:avLst/>
          </a:prstGeom>
        </p:spPr>
        <p:txBody>
          <a:bodyPr lIns="0" tIns="0" rIns="0" bIns="0" rtlCol="0" anchor="t">
            <a:spAutoFit/>
          </a:bodyPr>
          <a:lstStyle/>
          <a:p>
            <a:pPr algn="l">
              <a:lnSpc>
                <a:spcPts val="2520"/>
              </a:lnSpc>
            </a:pPr>
            <a:r>
              <a:rPr lang="en-US" sz="2100">
                <a:solidFill>
                  <a:srgbClr val="000000"/>
                </a:solidFill>
                <a:latin typeface="Arial"/>
                <a:ea typeface="Arial"/>
                <a:cs typeface="Arial"/>
                <a:sym typeface="Arial"/>
              </a:rPr>
              <a:t>Insert photo of passbook / bank statement</a:t>
            </a:r>
          </a:p>
        </p:txBody>
      </p:sp>
      <p:sp>
        <p:nvSpPr>
          <p:cNvPr id="15" name="TextBox 15"/>
          <p:cNvSpPr txBox="1"/>
          <p:nvPr/>
        </p:nvSpPr>
        <p:spPr>
          <a:xfrm>
            <a:off x="8050682" y="6178201"/>
            <a:ext cx="2223887" cy="1026081"/>
          </a:xfrm>
          <a:prstGeom prst="rect">
            <a:avLst/>
          </a:prstGeom>
        </p:spPr>
        <p:txBody>
          <a:bodyPr lIns="0" tIns="0" rIns="0" bIns="0" rtlCol="0" anchor="t">
            <a:spAutoFit/>
          </a:bodyPr>
          <a:lstStyle/>
          <a:p>
            <a:pPr algn="l">
              <a:lnSpc>
                <a:spcPts val="2520"/>
              </a:lnSpc>
            </a:pPr>
            <a:r>
              <a:rPr lang="en-US" sz="2100">
                <a:solidFill>
                  <a:srgbClr val="000000"/>
                </a:solidFill>
                <a:latin typeface="Arial"/>
                <a:ea typeface="Arial"/>
                <a:cs typeface="Arial"/>
                <a:sym typeface="Arial"/>
              </a:rPr>
              <a:t>Insert photo of passbook / bank statement</a:t>
            </a:r>
          </a:p>
        </p:txBody>
      </p:sp>
      <p:sp>
        <p:nvSpPr>
          <p:cNvPr id="16" name="TextBox 16"/>
          <p:cNvSpPr txBox="1"/>
          <p:nvPr/>
        </p:nvSpPr>
        <p:spPr>
          <a:xfrm>
            <a:off x="13916644" y="6047632"/>
            <a:ext cx="2223887" cy="1026081"/>
          </a:xfrm>
          <a:prstGeom prst="rect">
            <a:avLst/>
          </a:prstGeom>
        </p:spPr>
        <p:txBody>
          <a:bodyPr lIns="0" tIns="0" rIns="0" bIns="0" rtlCol="0" anchor="t">
            <a:spAutoFit/>
          </a:bodyPr>
          <a:lstStyle/>
          <a:p>
            <a:pPr algn="l">
              <a:lnSpc>
                <a:spcPts val="2520"/>
              </a:lnSpc>
            </a:pPr>
            <a:r>
              <a:rPr lang="en-US" sz="2100">
                <a:solidFill>
                  <a:srgbClr val="000000"/>
                </a:solidFill>
                <a:latin typeface="Arial"/>
                <a:ea typeface="Arial"/>
                <a:cs typeface="Arial"/>
                <a:sym typeface="Arial"/>
              </a:rPr>
              <a:t>Insert photo of passbook / bank statement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5928293" y="4518793"/>
            <a:ext cx="6431413" cy="1201788"/>
          </a:xfrm>
          <a:prstGeom prst="rect">
            <a:avLst/>
          </a:prstGeom>
        </p:spPr>
        <p:txBody>
          <a:bodyPr lIns="0" tIns="0" rIns="0" bIns="0" rtlCol="0" anchor="t">
            <a:spAutoFit/>
          </a:bodyPr>
          <a:lstStyle/>
          <a:p>
            <a:pPr algn="ctr">
              <a:lnSpc>
                <a:spcPts val="9000"/>
              </a:lnSpc>
            </a:pPr>
            <a:r>
              <a:rPr lang="en-US" sz="7500">
                <a:solidFill>
                  <a:srgbClr val="A20000"/>
                </a:solidFill>
                <a:latin typeface="Arimo"/>
                <a:ea typeface="Arimo"/>
                <a:cs typeface="Arimo"/>
                <a:sym typeface="Arim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2">
              <a:extLst>
                <a:ext uri="{96DAC541-7B7A-43D3-8B79-37D633B846F1}">
                  <asvg:svgBlip xmlns:asvg="http://schemas.microsoft.com/office/drawing/2016/SVG/main" r:embed="rId3"/>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2">
              <a:extLst>
                <a:ext uri="{96DAC541-7B7A-43D3-8B79-37D633B846F1}">
                  <asvg:svgBlip xmlns:asvg="http://schemas.microsoft.com/office/drawing/2016/SVG/main" r:embed="rId3"/>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grpSp>
        <p:nvGrpSpPr>
          <p:cNvPr id="8" name="Group 8"/>
          <p:cNvGrpSpPr/>
          <p:nvPr/>
        </p:nvGrpSpPr>
        <p:grpSpPr>
          <a:xfrm>
            <a:off x="3529012" y="5418953"/>
            <a:ext cx="2690136" cy="2690136"/>
            <a:chOff x="0" y="0"/>
            <a:chExt cx="3586848" cy="3586848"/>
          </a:xfrm>
        </p:grpSpPr>
        <p:sp>
          <p:nvSpPr>
            <p:cNvPr id="9" name="Freeform 9"/>
            <p:cNvSpPr/>
            <p:nvPr/>
          </p:nvSpPr>
          <p:spPr>
            <a:xfrm>
              <a:off x="19050" y="19050"/>
              <a:ext cx="3548761" cy="3548761"/>
            </a:xfrm>
            <a:custGeom>
              <a:avLst/>
              <a:gdLst/>
              <a:ahLst/>
              <a:cxnLst/>
              <a:rect l="l" t="t" r="r" b="b"/>
              <a:pathLst>
                <a:path w="3548761" h="3548761">
                  <a:moveTo>
                    <a:pt x="0" y="286639"/>
                  </a:moveTo>
                  <a:cubicBezTo>
                    <a:pt x="0" y="128397"/>
                    <a:pt x="128397" y="0"/>
                    <a:pt x="286639" y="0"/>
                  </a:cubicBezTo>
                  <a:lnTo>
                    <a:pt x="3262122" y="0"/>
                  </a:lnTo>
                  <a:cubicBezTo>
                    <a:pt x="3420491" y="0"/>
                    <a:pt x="3548761" y="128397"/>
                    <a:pt x="3548761" y="286639"/>
                  </a:cubicBezTo>
                  <a:lnTo>
                    <a:pt x="3548761" y="3262122"/>
                  </a:lnTo>
                  <a:cubicBezTo>
                    <a:pt x="3548761" y="3420491"/>
                    <a:pt x="3420364" y="3548761"/>
                    <a:pt x="3262122" y="3548761"/>
                  </a:cubicBezTo>
                  <a:lnTo>
                    <a:pt x="286639" y="3548761"/>
                  </a:lnTo>
                  <a:cubicBezTo>
                    <a:pt x="128270" y="3548761"/>
                    <a:pt x="0" y="3420364"/>
                    <a:pt x="0" y="3262122"/>
                  </a:cubicBezTo>
                  <a:close/>
                </a:path>
              </a:pathLst>
            </a:custGeom>
            <a:blipFill>
              <a:blip r:embed="rId4"/>
              <a:stretch>
                <a:fillRect/>
              </a:stretch>
            </a:blipFill>
          </p:spPr>
        </p:sp>
        <p:sp>
          <p:nvSpPr>
            <p:cNvPr id="10" name="Freeform 10"/>
            <p:cNvSpPr/>
            <p:nvPr/>
          </p:nvSpPr>
          <p:spPr>
            <a:xfrm>
              <a:off x="0" y="0"/>
              <a:ext cx="3586861" cy="3586861"/>
            </a:xfrm>
            <a:custGeom>
              <a:avLst/>
              <a:gdLst/>
              <a:ahLst/>
              <a:cxnLst/>
              <a:rect l="l" t="t" r="r" b="b"/>
              <a:pathLst>
                <a:path w="3586861" h="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72"/>
                  </a:lnTo>
                  <a:lnTo>
                    <a:pt x="3567811" y="3281172"/>
                  </a:lnTo>
                  <a:lnTo>
                    <a:pt x="3586861" y="3281172"/>
                  </a:lnTo>
                  <a:cubicBezTo>
                    <a:pt x="3586861" y="3449955"/>
                    <a:pt x="3449955" y="3586861"/>
                    <a:pt x="3281172" y="3586861"/>
                  </a:cubicBezTo>
                  <a:lnTo>
                    <a:pt x="3281172" y="3567811"/>
                  </a:lnTo>
                  <a:lnTo>
                    <a:pt x="3281172" y="3586861"/>
                  </a:lnTo>
                  <a:lnTo>
                    <a:pt x="305689" y="3586861"/>
                  </a:lnTo>
                  <a:lnTo>
                    <a:pt x="305689" y="3567811"/>
                  </a:lnTo>
                  <a:lnTo>
                    <a:pt x="305689" y="3586861"/>
                  </a:lnTo>
                  <a:cubicBezTo>
                    <a:pt x="136906" y="3586861"/>
                    <a:pt x="0" y="3449955"/>
                    <a:pt x="0" y="3281172"/>
                  </a:cubicBezTo>
                  <a:lnTo>
                    <a:pt x="0" y="305689"/>
                  </a:lnTo>
                  <a:lnTo>
                    <a:pt x="19050" y="305689"/>
                  </a:lnTo>
                  <a:lnTo>
                    <a:pt x="0" y="305689"/>
                  </a:lnTo>
                  <a:moveTo>
                    <a:pt x="38100" y="305689"/>
                  </a:moveTo>
                  <a:lnTo>
                    <a:pt x="38100" y="3281172"/>
                  </a:lnTo>
                  <a:lnTo>
                    <a:pt x="19050" y="3281172"/>
                  </a:lnTo>
                  <a:lnTo>
                    <a:pt x="38100" y="3281172"/>
                  </a:lnTo>
                  <a:cubicBezTo>
                    <a:pt x="38100" y="3429000"/>
                    <a:pt x="157861" y="3548761"/>
                    <a:pt x="305689" y="3548761"/>
                  </a:cubicBezTo>
                  <a:lnTo>
                    <a:pt x="3281172" y="3548761"/>
                  </a:lnTo>
                  <a:cubicBezTo>
                    <a:pt x="3429000" y="3548761"/>
                    <a:pt x="3548761" y="3429000"/>
                    <a:pt x="3548761" y="3281172"/>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grpSp>
      <p:grpSp>
        <p:nvGrpSpPr>
          <p:cNvPr id="11" name="Group 11"/>
          <p:cNvGrpSpPr/>
          <p:nvPr/>
        </p:nvGrpSpPr>
        <p:grpSpPr>
          <a:xfrm>
            <a:off x="1960645" y="4327074"/>
            <a:ext cx="5992587" cy="816426"/>
            <a:chOff x="0" y="0"/>
            <a:chExt cx="7990116" cy="1088568"/>
          </a:xfrm>
        </p:grpSpPr>
        <p:sp>
          <p:nvSpPr>
            <p:cNvPr id="12" name="Freeform 12"/>
            <p:cNvSpPr/>
            <p:nvPr/>
          </p:nvSpPr>
          <p:spPr>
            <a:xfrm>
              <a:off x="0" y="0"/>
              <a:ext cx="7990205" cy="1088644"/>
            </a:xfrm>
            <a:custGeom>
              <a:avLst/>
              <a:gdLst/>
              <a:ahLst/>
              <a:cxnLst/>
              <a:rect l="l" t="t" r="r" b="b"/>
              <a:pathLst>
                <a:path w="7990205" h="1088644">
                  <a:moveTo>
                    <a:pt x="0" y="181483"/>
                  </a:moveTo>
                  <a:cubicBezTo>
                    <a:pt x="0" y="81280"/>
                    <a:pt x="81280" y="0"/>
                    <a:pt x="181483" y="0"/>
                  </a:cubicBezTo>
                  <a:lnTo>
                    <a:pt x="7808722" y="0"/>
                  </a:lnTo>
                  <a:cubicBezTo>
                    <a:pt x="7908925" y="0"/>
                    <a:pt x="7990205" y="81280"/>
                    <a:pt x="7990205" y="181483"/>
                  </a:cubicBezTo>
                  <a:lnTo>
                    <a:pt x="7990205" y="907161"/>
                  </a:lnTo>
                  <a:cubicBezTo>
                    <a:pt x="7990205" y="1007364"/>
                    <a:pt x="7908925" y="1088644"/>
                    <a:pt x="7808722" y="1088644"/>
                  </a:cubicBezTo>
                  <a:lnTo>
                    <a:pt x="181483" y="1088644"/>
                  </a:lnTo>
                  <a:cubicBezTo>
                    <a:pt x="81280" y="1088517"/>
                    <a:pt x="0" y="1007364"/>
                    <a:pt x="0" y="907161"/>
                  </a:cubicBezTo>
                  <a:close/>
                </a:path>
              </a:pathLst>
            </a:custGeom>
            <a:solidFill>
              <a:srgbClr val="F5CBCB"/>
            </a:solidFill>
          </p:spPr>
        </p:sp>
      </p:grpSp>
      <p:grpSp>
        <p:nvGrpSpPr>
          <p:cNvPr id="13" name="Group 13"/>
          <p:cNvGrpSpPr/>
          <p:nvPr/>
        </p:nvGrpSpPr>
        <p:grpSpPr>
          <a:xfrm>
            <a:off x="1902276" y="8303076"/>
            <a:ext cx="5992587" cy="1464553"/>
            <a:chOff x="0" y="0"/>
            <a:chExt cx="7990116" cy="1952738"/>
          </a:xfrm>
        </p:grpSpPr>
        <p:sp>
          <p:nvSpPr>
            <p:cNvPr id="14" name="Freeform 14"/>
            <p:cNvSpPr/>
            <p:nvPr/>
          </p:nvSpPr>
          <p:spPr>
            <a:xfrm>
              <a:off x="0" y="0"/>
              <a:ext cx="7990205" cy="1952814"/>
            </a:xfrm>
            <a:custGeom>
              <a:avLst/>
              <a:gdLst/>
              <a:ahLst/>
              <a:cxnLst/>
              <a:rect l="l" t="t" r="r" b="b"/>
              <a:pathLst>
                <a:path w="7990205" h="1952814">
                  <a:moveTo>
                    <a:pt x="0" y="325555"/>
                  </a:moveTo>
                  <a:cubicBezTo>
                    <a:pt x="0" y="145805"/>
                    <a:pt x="81280" y="0"/>
                    <a:pt x="181483" y="0"/>
                  </a:cubicBezTo>
                  <a:lnTo>
                    <a:pt x="7808722" y="0"/>
                  </a:lnTo>
                  <a:cubicBezTo>
                    <a:pt x="7908925" y="0"/>
                    <a:pt x="7990205" y="145805"/>
                    <a:pt x="7990205" y="325555"/>
                  </a:cubicBezTo>
                  <a:lnTo>
                    <a:pt x="7990205" y="1627319"/>
                  </a:lnTo>
                  <a:cubicBezTo>
                    <a:pt x="7990205" y="1807070"/>
                    <a:pt x="7908925" y="1952814"/>
                    <a:pt x="7808722" y="1952814"/>
                  </a:cubicBezTo>
                  <a:lnTo>
                    <a:pt x="181483" y="1952814"/>
                  </a:lnTo>
                  <a:cubicBezTo>
                    <a:pt x="81280" y="1952647"/>
                    <a:pt x="0" y="1807070"/>
                    <a:pt x="0" y="1627319"/>
                  </a:cubicBezTo>
                  <a:close/>
                </a:path>
              </a:pathLst>
            </a:custGeom>
            <a:solidFill>
              <a:srgbClr val="F5CBCB"/>
            </a:solidFill>
          </p:spPr>
        </p:sp>
      </p:grpSp>
      <p:grpSp>
        <p:nvGrpSpPr>
          <p:cNvPr id="15" name="Group 15"/>
          <p:cNvGrpSpPr/>
          <p:nvPr/>
        </p:nvGrpSpPr>
        <p:grpSpPr>
          <a:xfrm>
            <a:off x="11147898" y="4231529"/>
            <a:ext cx="4669279" cy="1124198"/>
            <a:chOff x="0" y="0"/>
            <a:chExt cx="6225705" cy="1498930"/>
          </a:xfrm>
        </p:grpSpPr>
        <p:sp>
          <p:nvSpPr>
            <p:cNvPr id="16" name="Freeform 16"/>
            <p:cNvSpPr/>
            <p:nvPr/>
          </p:nvSpPr>
          <p:spPr>
            <a:xfrm>
              <a:off x="0" y="0"/>
              <a:ext cx="6225794" cy="1498981"/>
            </a:xfrm>
            <a:custGeom>
              <a:avLst/>
              <a:gdLst/>
              <a:ahLst/>
              <a:cxnLst/>
              <a:rect l="l" t="t" r="r" b="b"/>
              <a:pathLst>
                <a:path w="6225794" h="1498981">
                  <a:moveTo>
                    <a:pt x="0" y="177494"/>
                  </a:moveTo>
                  <a:cubicBezTo>
                    <a:pt x="0" y="79451"/>
                    <a:pt x="51562" y="0"/>
                    <a:pt x="115189" y="0"/>
                  </a:cubicBezTo>
                  <a:lnTo>
                    <a:pt x="6110605" y="0"/>
                  </a:lnTo>
                  <a:cubicBezTo>
                    <a:pt x="6174232" y="0"/>
                    <a:pt x="6225794" y="79451"/>
                    <a:pt x="6225794" y="177494"/>
                  </a:cubicBezTo>
                  <a:lnTo>
                    <a:pt x="6225794" y="1321515"/>
                  </a:lnTo>
                  <a:cubicBezTo>
                    <a:pt x="6225794" y="1419557"/>
                    <a:pt x="6174232" y="1498981"/>
                    <a:pt x="6110605" y="1498981"/>
                  </a:cubicBezTo>
                  <a:lnTo>
                    <a:pt x="115189" y="1498981"/>
                  </a:lnTo>
                  <a:cubicBezTo>
                    <a:pt x="51562" y="1498981"/>
                    <a:pt x="0" y="1419557"/>
                    <a:pt x="0" y="1321515"/>
                  </a:cubicBezTo>
                  <a:close/>
                </a:path>
              </a:pathLst>
            </a:custGeom>
            <a:solidFill>
              <a:srgbClr val="F5CBCB"/>
            </a:solidFill>
          </p:spPr>
        </p:sp>
      </p:grpSp>
      <p:grpSp>
        <p:nvGrpSpPr>
          <p:cNvPr id="21" name="Group 21"/>
          <p:cNvGrpSpPr/>
          <p:nvPr/>
        </p:nvGrpSpPr>
        <p:grpSpPr>
          <a:xfrm>
            <a:off x="10753925" y="8346510"/>
            <a:ext cx="2407596" cy="1421119"/>
            <a:chOff x="0" y="0"/>
            <a:chExt cx="3210128" cy="1894826"/>
          </a:xfrm>
        </p:grpSpPr>
        <p:sp>
          <p:nvSpPr>
            <p:cNvPr id="22" name="Freeform 22"/>
            <p:cNvSpPr/>
            <p:nvPr/>
          </p:nvSpPr>
          <p:spPr>
            <a:xfrm>
              <a:off x="0" y="0"/>
              <a:ext cx="3210179" cy="1894877"/>
            </a:xfrm>
            <a:custGeom>
              <a:avLst/>
              <a:gdLst/>
              <a:ahLst/>
              <a:cxnLst/>
              <a:rect l="l" t="t" r="r" b="b"/>
              <a:pathLst>
                <a:path w="3210179" h="1894877">
                  <a:moveTo>
                    <a:pt x="0" y="224373"/>
                  </a:moveTo>
                  <a:cubicBezTo>
                    <a:pt x="0" y="100436"/>
                    <a:pt x="51562" y="0"/>
                    <a:pt x="115189" y="0"/>
                  </a:cubicBezTo>
                  <a:lnTo>
                    <a:pt x="3094990" y="0"/>
                  </a:lnTo>
                  <a:cubicBezTo>
                    <a:pt x="3158617" y="0"/>
                    <a:pt x="3210179" y="100436"/>
                    <a:pt x="3210179" y="224373"/>
                  </a:cubicBezTo>
                  <a:lnTo>
                    <a:pt x="3210179" y="1670552"/>
                  </a:lnTo>
                  <a:cubicBezTo>
                    <a:pt x="3210179" y="1794489"/>
                    <a:pt x="3158617" y="1894877"/>
                    <a:pt x="3094990" y="1894877"/>
                  </a:cubicBezTo>
                  <a:lnTo>
                    <a:pt x="115189" y="1894877"/>
                  </a:lnTo>
                  <a:cubicBezTo>
                    <a:pt x="51562" y="1894877"/>
                    <a:pt x="0" y="1794489"/>
                    <a:pt x="0" y="1670552"/>
                  </a:cubicBezTo>
                  <a:close/>
                </a:path>
              </a:pathLst>
            </a:custGeom>
            <a:solidFill>
              <a:srgbClr val="F5CBCB"/>
            </a:solidFill>
          </p:spPr>
        </p:sp>
      </p:grpSp>
      <p:grpSp>
        <p:nvGrpSpPr>
          <p:cNvPr id="26" name="Group 26"/>
          <p:cNvGrpSpPr/>
          <p:nvPr/>
        </p:nvGrpSpPr>
        <p:grpSpPr>
          <a:xfrm>
            <a:off x="13642524" y="8346510"/>
            <a:ext cx="3232383" cy="1421119"/>
            <a:chOff x="0" y="0"/>
            <a:chExt cx="4309844" cy="1894826"/>
          </a:xfrm>
        </p:grpSpPr>
        <p:sp>
          <p:nvSpPr>
            <p:cNvPr id="27" name="Freeform 27"/>
            <p:cNvSpPr/>
            <p:nvPr/>
          </p:nvSpPr>
          <p:spPr>
            <a:xfrm>
              <a:off x="0" y="0"/>
              <a:ext cx="4309895" cy="1894877"/>
            </a:xfrm>
            <a:custGeom>
              <a:avLst/>
              <a:gdLst/>
              <a:ahLst/>
              <a:cxnLst/>
              <a:rect l="l" t="t" r="r" b="b"/>
              <a:pathLst>
                <a:path w="4309895" h="1894877">
                  <a:moveTo>
                    <a:pt x="0" y="224373"/>
                  </a:moveTo>
                  <a:cubicBezTo>
                    <a:pt x="0" y="100436"/>
                    <a:pt x="69226" y="0"/>
                    <a:pt x="154650" y="0"/>
                  </a:cubicBezTo>
                  <a:lnTo>
                    <a:pt x="4155262" y="0"/>
                  </a:lnTo>
                  <a:cubicBezTo>
                    <a:pt x="4240686" y="0"/>
                    <a:pt x="4309895" y="100436"/>
                    <a:pt x="4309895" y="224373"/>
                  </a:cubicBezTo>
                  <a:lnTo>
                    <a:pt x="4309895" y="1670552"/>
                  </a:lnTo>
                  <a:cubicBezTo>
                    <a:pt x="4309895" y="1794489"/>
                    <a:pt x="4240686" y="1894877"/>
                    <a:pt x="4155262" y="1894877"/>
                  </a:cubicBezTo>
                  <a:lnTo>
                    <a:pt x="154650" y="1894877"/>
                  </a:lnTo>
                  <a:cubicBezTo>
                    <a:pt x="69226" y="1894877"/>
                    <a:pt x="0" y="1794489"/>
                    <a:pt x="0" y="1670552"/>
                  </a:cubicBezTo>
                  <a:close/>
                </a:path>
              </a:pathLst>
            </a:custGeom>
            <a:solidFill>
              <a:srgbClr val="F5CBCB"/>
            </a:solidFill>
          </p:spPr>
        </p:sp>
      </p:grpSp>
      <p:grpSp>
        <p:nvGrpSpPr>
          <p:cNvPr id="28" name="Group 28"/>
          <p:cNvGrpSpPr/>
          <p:nvPr/>
        </p:nvGrpSpPr>
        <p:grpSpPr>
          <a:xfrm>
            <a:off x="12148395" y="1221610"/>
            <a:ext cx="2690136" cy="2690136"/>
            <a:chOff x="0" y="0"/>
            <a:chExt cx="3586848" cy="3586848"/>
          </a:xfrm>
        </p:grpSpPr>
        <p:sp>
          <p:nvSpPr>
            <p:cNvPr id="29" name="Freeform 29"/>
            <p:cNvSpPr/>
            <p:nvPr/>
          </p:nvSpPr>
          <p:spPr>
            <a:xfrm>
              <a:off x="19050" y="19050"/>
              <a:ext cx="3548761" cy="3548761"/>
            </a:xfrm>
            <a:custGeom>
              <a:avLst/>
              <a:gdLst/>
              <a:ahLst/>
              <a:cxnLst/>
              <a:rect l="l" t="t" r="r" b="b"/>
              <a:pathLst>
                <a:path w="3548761" h="3548761">
                  <a:moveTo>
                    <a:pt x="0" y="286639"/>
                  </a:moveTo>
                  <a:cubicBezTo>
                    <a:pt x="0" y="128397"/>
                    <a:pt x="128397" y="0"/>
                    <a:pt x="286639" y="0"/>
                  </a:cubicBezTo>
                  <a:lnTo>
                    <a:pt x="3262122" y="0"/>
                  </a:lnTo>
                  <a:cubicBezTo>
                    <a:pt x="3420491" y="0"/>
                    <a:pt x="3548761" y="128397"/>
                    <a:pt x="3548761" y="286639"/>
                  </a:cubicBezTo>
                  <a:lnTo>
                    <a:pt x="3548761" y="3262122"/>
                  </a:lnTo>
                  <a:cubicBezTo>
                    <a:pt x="3548761" y="3420491"/>
                    <a:pt x="3420364" y="3548761"/>
                    <a:pt x="3262122" y="3548761"/>
                  </a:cubicBezTo>
                  <a:lnTo>
                    <a:pt x="286639" y="3548761"/>
                  </a:lnTo>
                  <a:cubicBezTo>
                    <a:pt x="128270" y="3548761"/>
                    <a:pt x="0" y="3420364"/>
                    <a:pt x="0" y="3262122"/>
                  </a:cubicBezTo>
                  <a:close/>
                </a:path>
              </a:pathLst>
            </a:custGeom>
            <a:solidFill>
              <a:srgbClr val="FFFFFF"/>
            </a:solidFill>
          </p:spPr>
        </p:sp>
        <p:sp>
          <p:nvSpPr>
            <p:cNvPr id="30" name="Freeform 30"/>
            <p:cNvSpPr/>
            <p:nvPr/>
          </p:nvSpPr>
          <p:spPr>
            <a:xfrm>
              <a:off x="0" y="0"/>
              <a:ext cx="3586861" cy="3586861"/>
            </a:xfrm>
            <a:custGeom>
              <a:avLst/>
              <a:gdLst/>
              <a:ahLst/>
              <a:cxnLst/>
              <a:rect l="l" t="t" r="r" b="b"/>
              <a:pathLst>
                <a:path w="3586861" h="3586861">
                  <a:moveTo>
                    <a:pt x="0" y="305689"/>
                  </a:moveTo>
                  <a:cubicBezTo>
                    <a:pt x="0" y="136906"/>
                    <a:pt x="136906" y="0"/>
                    <a:pt x="305689" y="0"/>
                  </a:cubicBezTo>
                  <a:lnTo>
                    <a:pt x="3281172" y="0"/>
                  </a:lnTo>
                  <a:lnTo>
                    <a:pt x="3281172" y="19050"/>
                  </a:lnTo>
                  <a:lnTo>
                    <a:pt x="3281172" y="0"/>
                  </a:lnTo>
                  <a:cubicBezTo>
                    <a:pt x="3449955" y="0"/>
                    <a:pt x="3586861" y="136906"/>
                    <a:pt x="3586861" y="305689"/>
                  </a:cubicBezTo>
                  <a:lnTo>
                    <a:pt x="3567811" y="305689"/>
                  </a:lnTo>
                  <a:lnTo>
                    <a:pt x="3586861" y="305689"/>
                  </a:lnTo>
                  <a:lnTo>
                    <a:pt x="3586861" y="3281172"/>
                  </a:lnTo>
                  <a:lnTo>
                    <a:pt x="3567811" y="3281172"/>
                  </a:lnTo>
                  <a:lnTo>
                    <a:pt x="3586861" y="3281172"/>
                  </a:lnTo>
                  <a:cubicBezTo>
                    <a:pt x="3586861" y="3449955"/>
                    <a:pt x="3449955" y="3586861"/>
                    <a:pt x="3281172" y="3586861"/>
                  </a:cubicBezTo>
                  <a:lnTo>
                    <a:pt x="3281172" y="3567811"/>
                  </a:lnTo>
                  <a:lnTo>
                    <a:pt x="3281172" y="3586861"/>
                  </a:lnTo>
                  <a:lnTo>
                    <a:pt x="305689" y="3586861"/>
                  </a:lnTo>
                  <a:lnTo>
                    <a:pt x="305689" y="3567811"/>
                  </a:lnTo>
                  <a:lnTo>
                    <a:pt x="305689" y="3586861"/>
                  </a:lnTo>
                  <a:cubicBezTo>
                    <a:pt x="136906" y="3586861"/>
                    <a:pt x="0" y="3449955"/>
                    <a:pt x="0" y="3281172"/>
                  </a:cubicBezTo>
                  <a:lnTo>
                    <a:pt x="0" y="305689"/>
                  </a:lnTo>
                  <a:lnTo>
                    <a:pt x="19050" y="305689"/>
                  </a:lnTo>
                  <a:lnTo>
                    <a:pt x="0" y="305689"/>
                  </a:lnTo>
                  <a:moveTo>
                    <a:pt x="38100" y="305689"/>
                  </a:moveTo>
                  <a:lnTo>
                    <a:pt x="38100" y="3281172"/>
                  </a:lnTo>
                  <a:lnTo>
                    <a:pt x="19050" y="3281172"/>
                  </a:lnTo>
                  <a:lnTo>
                    <a:pt x="38100" y="3281172"/>
                  </a:lnTo>
                  <a:cubicBezTo>
                    <a:pt x="38100" y="3429000"/>
                    <a:pt x="157861" y="3548761"/>
                    <a:pt x="305689" y="3548761"/>
                  </a:cubicBezTo>
                  <a:lnTo>
                    <a:pt x="3281172" y="3548761"/>
                  </a:lnTo>
                  <a:cubicBezTo>
                    <a:pt x="3429000" y="3548761"/>
                    <a:pt x="3548761" y="3429000"/>
                    <a:pt x="3548761" y="3281172"/>
                  </a:cubicBezTo>
                  <a:lnTo>
                    <a:pt x="3548761" y="305689"/>
                  </a:lnTo>
                  <a:cubicBezTo>
                    <a:pt x="3548761" y="157861"/>
                    <a:pt x="3428873" y="38100"/>
                    <a:pt x="3281172" y="38100"/>
                  </a:cubicBezTo>
                  <a:lnTo>
                    <a:pt x="305689" y="38100"/>
                  </a:lnTo>
                  <a:lnTo>
                    <a:pt x="305689" y="19050"/>
                  </a:lnTo>
                  <a:lnTo>
                    <a:pt x="305689" y="38100"/>
                  </a:lnTo>
                  <a:cubicBezTo>
                    <a:pt x="157861" y="38100"/>
                    <a:pt x="38100" y="157861"/>
                    <a:pt x="38100" y="305689"/>
                  </a:cubicBezTo>
                  <a:close/>
                </a:path>
              </a:pathLst>
            </a:custGeom>
            <a:solidFill>
              <a:srgbClr val="E60000"/>
            </a:solidFill>
          </p:spPr>
        </p:sp>
      </p:grpSp>
      <p:sp>
        <p:nvSpPr>
          <p:cNvPr id="31" name="TextBox 31"/>
          <p:cNvSpPr txBox="1"/>
          <p:nvPr/>
        </p:nvSpPr>
        <p:spPr>
          <a:xfrm>
            <a:off x="990600" y="2216001"/>
            <a:ext cx="9048902" cy="1256754"/>
          </a:xfrm>
          <a:prstGeom prst="rect">
            <a:avLst/>
          </a:prstGeom>
        </p:spPr>
        <p:txBody>
          <a:bodyPr wrap="square" lIns="0" tIns="0" rIns="0" bIns="0" rtlCol="0" anchor="t">
            <a:spAutoFit/>
          </a:bodyPr>
          <a:lstStyle/>
          <a:p>
            <a:pPr algn="l">
              <a:lnSpc>
                <a:spcPts val="4860"/>
              </a:lnSpc>
            </a:pPr>
            <a:r>
              <a:rPr lang="en-US" sz="5400" b="1" dirty="0">
                <a:latin typeface="Algerian" panose="04020705040A02060702" pitchFamily="82" charset="0"/>
                <a:ea typeface="Arimo Bold"/>
                <a:cs typeface="Arimo Bold"/>
                <a:sym typeface="Arimo Bold"/>
              </a:rPr>
              <a:t>e-Voting 2.0 : Blockchain based Voting System</a:t>
            </a:r>
          </a:p>
        </p:txBody>
      </p:sp>
      <p:sp>
        <p:nvSpPr>
          <p:cNvPr id="32" name="TextBox 32"/>
          <p:cNvSpPr txBox="1"/>
          <p:nvPr/>
        </p:nvSpPr>
        <p:spPr>
          <a:xfrm>
            <a:off x="2827696" y="4517565"/>
            <a:ext cx="4258494" cy="371475"/>
          </a:xfrm>
          <a:prstGeom prst="rect">
            <a:avLst/>
          </a:prstGeom>
        </p:spPr>
        <p:txBody>
          <a:bodyPr lIns="0" tIns="0" rIns="0" bIns="0" rtlCol="0" anchor="t">
            <a:spAutoFit/>
          </a:bodyPr>
          <a:lstStyle/>
          <a:p>
            <a:pPr algn="ctr">
              <a:lnSpc>
                <a:spcPts val="2879"/>
              </a:lnSpc>
            </a:pPr>
            <a:r>
              <a:rPr lang="en-US" sz="2400" b="1">
                <a:solidFill>
                  <a:srgbClr val="000000"/>
                </a:solidFill>
                <a:latin typeface="Arial Bold"/>
                <a:ea typeface="Arial Bold"/>
                <a:cs typeface="Arial Bold"/>
                <a:sym typeface="Arial Bold"/>
              </a:rPr>
              <a:t>Team No. 12</a:t>
            </a:r>
          </a:p>
        </p:txBody>
      </p:sp>
      <p:sp>
        <p:nvSpPr>
          <p:cNvPr id="33" name="TextBox 33"/>
          <p:cNvSpPr txBox="1"/>
          <p:nvPr/>
        </p:nvSpPr>
        <p:spPr>
          <a:xfrm>
            <a:off x="1960645" y="8493576"/>
            <a:ext cx="5934218" cy="1095375"/>
          </a:xfrm>
          <a:prstGeom prst="rect">
            <a:avLst/>
          </a:prstGeom>
        </p:spPr>
        <p:txBody>
          <a:bodyPr lIns="0" tIns="0" rIns="0" bIns="0" rtlCol="0" anchor="t">
            <a:spAutoFit/>
          </a:bodyPr>
          <a:lstStyle/>
          <a:p>
            <a:pPr algn="ctr">
              <a:lnSpc>
                <a:spcPts val="2879"/>
              </a:lnSpc>
            </a:pPr>
            <a:r>
              <a:rPr lang="en-US" sz="2400" b="1">
                <a:solidFill>
                  <a:srgbClr val="000000"/>
                </a:solidFill>
                <a:latin typeface="Arial Bold"/>
                <a:ea typeface="Arial Bold"/>
                <a:cs typeface="Arial Bold"/>
                <a:sym typeface="Arial Bold"/>
              </a:rPr>
              <a:t>MKSSS’s Cummins College of Engineering for Women Pune, Maharashtra</a:t>
            </a:r>
          </a:p>
        </p:txBody>
      </p:sp>
      <p:sp>
        <p:nvSpPr>
          <p:cNvPr id="34" name="TextBox 34"/>
          <p:cNvSpPr txBox="1"/>
          <p:nvPr/>
        </p:nvSpPr>
        <p:spPr>
          <a:xfrm>
            <a:off x="11515754" y="4378595"/>
            <a:ext cx="3933568" cy="733425"/>
          </a:xfrm>
          <a:prstGeom prst="rect">
            <a:avLst/>
          </a:prstGeom>
        </p:spPr>
        <p:txBody>
          <a:bodyPr lIns="0" tIns="0" rIns="0" bIns="0" rtlCol="0" anchor="t">
            <a:spAutoFit/>
          </a:bodyPr>
          <a:lstStyle/>
          <a:p>
            <a:pPr algn="ctr">
              <a:lnSpc>
                <a:spcPts val="2879"/>
              </a:lnSpc>
            </a:pPr>
            <a:r>
              <a:rPr lang="en-US" sz="2400" b="1">
                <a:solidFill>
                  <a:srgbClr val="000000"/>
                </a:solidFill>
                <a:latin typeface="Arial Bold"/>
                <a:ea typeface="Arial Bold"/>
                <a:cs typeface="Arial Bold"/>
                <a:sym typeface="Arial Bold"/>
              </a:rPr>
              <a:t>Tanushri Khatri, Computer Engineering</a:t>
            </a:r>
          </a:p>
        </p:txBody>
      </p:sp>
      <p:sp>
        <p:nvSpPr>
          <p:cNvPr id="35" name="TextBox 35"/>
          <p:cNvSpPr txBox="1"/>
          <p:nvPr/>
        </p:nvSpPr>
        <p:spPr>
          <a:xfrm>
            <a:off x="10955207" y="8493576"/>
            <a:ext cx="2224716" cy="1095375"/>
          </a:xfrm>
          <a:prstGeom prst="rect">
            <a:avLst/>
          </a:prstGeom>
        </p:spPr>
        <p:txBody>
          <a:bodyPr lIns="0" tIns="0" rIns="0" bIns="0" rtlCol="0" anchor="t">
            <a:spAutoFit/>
          </a:bodyPr>
          <a:lstStyle/>
          <a:p>
            <a:pPr algn="ctr">
              <a:lnSpc>
                <a:spcPts val="2879"/>
              </a:lnSpc>
            </a:pPr>
            <a:r>
              <a:rPr lang="en-US" sz="2400" b="1">
                <a:solidFill>
                  <a:srgbClr val="000000"/>
                </a:solidFill>
                <a:latin typeface="Arial Bold"/>
                <a:ea typeface="Arial Bold"/>
                <a:cs typeface="Arial Bold"/>
                <a:sym typeface="Arial Bold"/>
              </a:rPr>
              <a:t>Priya Pawar, Computer Engineering</a:t>
            </a:r>
          </a:p>
        </p:txBody>
      </p:sp>
      <p:sp>
        <p:nvSpPr>
          <p:cNvPr id="36" name="TextBox 36"/>
          <p:cNvSpPr txBox="1"/>
          <p:nvPr/>
        </p:nvSpPr>
        <p:spPr>
          <a:xfrm>
            <a:off x="13856589" y="8493576"/>
            <a:ext cx="2584409" cy="1095375"/>
          </a:xfrm>
          <a:prstGeom prst="rect">
            <a:avLst/>
          </a:prstGeom>
        </p:spPr>
        <p:txBody>
          <a:bodyPr lIns="0" tIns="0" rIns="0" bIns="0" rtlCol="0" anchor="t">
            <a:spAutoFit/>
          </a:bodyPr>
          <a:lstStyle/>
          <a:p>
            <a:pPr algn="ctr">
              <a:lnSpc>
                <a:spcPts val="2879"/>
              </a:lnSpc>
            </a:pPr>
            <a:r>
              <a:rPr lang="en-US" sz="2400" b="1">
                <a:solidFill>
                  <a:srgbClr val="000000"/>
                </a:solidFill>
                <a:latin typeface="Arial Bold"/>
                <a:ea typeface="Arial Bold"/>
                <a:cs typeface="Arial Bold"/>
                <a:sym typeface="Arial Bold"/>
              </a:rPr>
              <a:t>Anushkaa Pawar, Computer Engineering</a:t>
            </a:r>
          </a:p>
        </p:txBody>
      </p:sp>
      <p:sp>
        <p:nvSpPr>
          <p:cNvPr id="37" name="TextBox 37"/>
          <p:cNvSpPr txBox="1"/>
          <p:nvPr/>
        </p:nvSpPr>
        <p:spPr>
          <a:xfrm>
            <a:off x="12746393" y="2222992"/>
            <a:ext cx="1758067" cy="1026081"/>
          </a:xfrm>
          <a:prstGeom prst="rect">
            <a:avLst/>
          </a:prstGeom>
        </p:spPr>
        <p:txBody>
          <a:bodyPr lIns="0" tIns="0" rIns="0" bIns="0" rtlCol="0" anchor="t">
            <a:spAutoFit/>
          </a:bodyPr>
          <a:lstStyle/>
          <a:p>
            <a:pPr algn="l">
              <a:lnSpc>
                <a:spcPts val="2520"/>
              </a:lnSpc>
            </a:pPr>
            <a:r>
              <a:rPr lang="en-US" sz="2100" dirty="0">
                <a:solidFill>
                  <a:srgbClr val="000000"/>
                </a:solidFill>
                <a:latin typeface="Arial"/>
                <a:ea typeface="Arial"/>
                <a:cs typeface="Arial"/>
                <a:sym typeface="Arial"/>
              </a:rPr>
              <a:t>Insert your professional photo</a:t>
            </a:r>
          </a:p>
        </p:txBody>
      </p:sp>
      <p:sp>
        <p:nvSpPr>
          <p:cNvPr id="40" name="TextBox 31">
            <a:extLst>
              <a:ext uri="{FF2B5EF4-FFF2-40B4-BE49-F238E27FC236}">
                <a16:creationId xmlns:a16="http://schemas.microsoft.com/office/drawing/2014/main" id="{737A9243-F14A-4A47-E53A-520A73382953}"/>
              </a:ext>
            </a:extLst>
          </p:cNvPr>
          <p:cNvSpPr txBox="1"/>
          <p:nvPr/>
        </p:nvSpPr>
        <p:spPr>
          <a:xfrm>
            <a:off x="809015" y="1126331"/>
            <a:ext cx="8491538" cy="664369"/>
          </a:xfrm>
          <a:prstGeom prst="rect">
            <a:avLst/>
          </a:prstGeom>
        </p:spPr>
        <p:txBody>
          <a:bodyPr lIns="0" tIns="0" rIns="0" bIns="0" rtlCol="0" anchor="t">
            <a:spAutoFit/>
          </a:bodyPr>
          <a:lstStyle/>
          <a:p>
            <a:pPr algn="l">
              <a:lnSpc>
                <a:spcPts val="4860"/>
              </a:lnSpc>
            </a:pPr>
            <a:r>
              <a:rPr lang="en-US" sz="4500" b="1" dirty="0">
                <a:solidFill>
                  <a:srgbClr val="A20000"/>
                </a:solidFill>
                <a:latin typeface="Arimo Bold"/>
                <a:ea typeface="Arimo Bold"/>
                <a:cs typeface="Arimo Bold"/>
                <a:sym typeface="Arimo Bold"/>
              </a:rPr>
              <a:t>Project Title</a:t>
            </a:r>
          </a:p>
        </p:txBody>
      </p:sp>
      <p:pic>
        <p:nvPicPr>
          <p:cNvPr id="42" name="Picture 41">
            <a:extLst>
              <a:ext uri="{FF2B5EF4-FFF2-40B4-BE49-F238E27FC236}">
                <a16:creationId xmlns:a16="http://schemas.microsoft.com/office/drawing/2014/main" id="{92251750-7B0F-2320-D848-317DE61B11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3925" y="5603553"/>
            <a:ext cx="2462734" cy="25978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13953" y="2937329"/>
            <a:ext cx="15208091" cy="4590421"/>
          </a:xfrm>
          <a:prstGeom prst="rect">
            <a:avLst/>
          </a:prstGeom>
        </p:spPr>
        <p:txBody>
          <a:bodyPr lIns="0" tIns="0" rIns="0" bIns="0" rtlCol="0" anchor="t">
            <a:spAutoFit/>
          </a:bodyPr>
          <a:lstStyle/>
          <a:p>
            <a:pPr algn="l">
              <a:lnSpc>
                <a:spcPts val="5040"/>
              </a:lnSpc>
            </a:pPr>
            <a:r>
              <a:rPr lang="en-US" sz="4200">
                <a:solidFill>
                  <a:srgbClr val="000000"/>
                </a:solidFill>
                <a:latin typeface="Arial"/>
                <a:ea typeface="Arial"/>
                <a:cs typeface="Arial"/>
                <a:sym typeface="Arial"/>
              </a:rPr>
              <a:t>India’s Voting System demands faster, secure and end-to-end verifiable mechanisms that ensures transparency, and scalable public trust in order to overcome challenges such as VVPAT counting delays, fake voting, lack of auditability, logistic complexity and lack of remote access, high dependency on human handling/manual process.</a:t>
            </a:r>
          </a:p>
          <a:p>
            <a:pPr algn="l">
              <a:lnSpc>
                <a:spcPts val="5040"/>
              </a:lnSpc>
            </a:pPr>
            <a:endParaRPr lang="en-US" sz="4200">
              <a:solidFill>
                <a:srgbClr val="000000"/>
              </a:solidFill>
              <a:latin typeface="Arial"/>
              <a:ea typeface="Arial"/>
              <a:cs typeface="Arial"/>
              <a:sym typeface="Arial"/>
            </a:endParaRPr>
          </a:p>
        </p:txBody>
      </p:sp>
      <p:sp>
        <p:nvSpPr>
          <p:cNvPr id="9" name="TextBox 9"/>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u="sng">
                <a:solidFill>
                  <a:srgbClr val="A20000"/>
                </a:solidFill>
                <a:latin typeface="Arimo Bold"/>
                <a:ea typeface="Arimo Bold"/>
                <a:cs typeface="Arimo Bold"/>
                <a:sym typeface="Arimo Bold"/>
              </a:rPr>
              <a:t>Problem Statement</a:t>
            </a:r>
          </a:p>
        </p:txBody>
      </p:sp>
      <p:sp>
        <p:nvSpPr>
          <p:cNvPr id="10" name="TextBox 10"/>
          <p:cNvSpPr txBox="1"/>
          <p:nvPr/>
        </p:nvSpPr>
        <p:spPr>
          <a:xfrm>
            <a:off x="613953" y="1805950"/>
            <a:ext cx="8029537" cy="779116"/>
          </a:xfrm>
          <a:prstGeom prst="rect">
            <a:avLst/>
          </a:prstGeom>
        </p:spPr>
        <p:txBody>
          <a:bodyPr lIns="0" tIns="0" rIns="0" bIns="0" rtlCol="0" anchor="t">
            <a:spAutoFit/>
          </a:bodyPr>
          <a:lstStyle/>
          <a:p>
            <a:pPr algn="l">
              <a:lnSpc>
                <a:spcPts val="5040"/>
              </a:lnSpc>
            </a:pPr>
            <a:r>
              <a:rPr lang="en-US" sz="4200" b="1" u="sng">
                <a:solidFill>
                  <a:srgbClr val="000000"/>
                </a:solidFill>
                <a:latin typeface="Calibri (MS) Bold"/>
                <a:ea typeface="Calibri (MS) Bold"/>
                <a:cs typeface="Calibri (MS) Bold"/>
                <a:sym typeface="Calibri (MS) Bold"/>
              </a:rPr>
              <a:t>BlockChain Based E-Voting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Need of Project </a:t>
            </a:r>
          </a:p>
        </p:txBody>
      </p:sp>
      <p:sp>
        <p:nvSpPr>
          <p:cNvPr id="9" name="TextBox 9"/>
          <p:cNvSpPr txBox="1"/>
          <p:nvPr/>
        </p:nvSpPr>
        <p:spPr>
          <a:xfrm>
            <a:off x="760914" y="2057571"/>
            <a:ext cx="15229180" cy="6929523"/>
          </a:xfrm>
          <a:prstGeom prst="rect">
            <a:avLst/>
          </a:prstGeom>
        </p:spPr>
        <p:txBody>
          <a:bodyPr lIns="0" tIns="0" rIns="0" bIns="0" rtlCol="0" anchor="t">
            <a:spAutoFit/>
          </a:bodyPr>
          <a:lstStyle/>
          <a:p>
            <a:pPr marL="651510" lvl="1" indent="-325755" algn="just">
              <a:lnSpc>
                <a:spcPts val="4320"/>
              </a:lnSpc>
              <a:buFont typeface="Arial"/>
              <a:buChar char="•"/>
            </a:pPr>
            <a:r>
              <a:rPr lang="en-US" sz="3600" b="1" u="sng">
                <a:solidFill>
                  <a:srgbClr val="3F3F3F"/>
                </a:solidFill>
                <a:latin typeface="Trebuchet MS Bold"/>
                <a:ea typeface="Trebuchet MS Bold"/>
                <a:cs typeface="Trebuchet MS Bold"/>
                <a:sym typeface="Trebuchet MS Bold"/>
              </a:rPr>
              <a:t>Duplicate and fake voting</a:t>
            </a:r>
            <a:r>
              <a:rPr lang="en-US" sz="3600">
                <a:solidFill>
                  <a:srgbClr val="3F3F3F"/>
                </a:solidFill>
                <a:latin typeface="Trebuchet MS"/>
                <a:ea typeface="Trebuchet MS"/>
                <a:cs typeface="Trebuchet MS"/>
                <a:sym typeface="Trebuchet MS"/>
              </a:rPr>
              <a:t>: To minimize multiple registrations and unauthorized voting, ensuring “one person, one vote.” </a:t>
            </a:r>
            <a:r>
              <a:rPr lang="en-US" sz="3600" u="sng">
                <a:solidFill>
                  <a:srgbClr val="467886"/>
                </a:solidFill>
                <a:latin typeface="Trebuchet MS"/>
                <a:ea typeface="Trebuchet MS"/>
                <a:cs typeface="Trebuchet MS"/>
                <a:sym typeface="Trebuchet MS"/>
                <a:hlinkClick r:id="rId5" tooltip="https://timesofindia.indiatimes.com/city/pune/2-6-lakh-similar-epic-numbers-weeded-out-election-commission/articleshow/121606686.cms"/>
              </a:rPr>
              <a:t>Resources link1</a:t>
            </a:r>
            <a:r>
              <a:rPr lang="en-US" sz="3600">
                <a:solidFill>
                  <a:srgbClr val="0070C0"/>
                </a:solidFill>
                <a:latin typeface="Trebuchet MS"/>
                <a:ea typeface="Trebuchet MS"/>
                <a:cs typeface="Trebuchet MS"/>
                <a:sym typeface="Trebuchet MS"/>
              </a:rPr>
              <a:t> </a:t>
            </a:r>
            <a:r>
              <a:rPr lang="en-US" sz="3600">
                <a:solidFill>
                  <a:srgbClr val="3F3F3F"/>
                </a:solidFill>
                <a:latin typeface="Trebuchet MS"/>
                <a:ea typeface="Trebuchet MS"/>
                <a:cs typeface="Trebuchet MS"/>
                <a:sym typeface="Trebuchet MS"/>
              </a:rPr>
              <a:t>| </a:t>
            </a:r>
            <a:r>
              <a:rPr lang="en-US" sz="3600" u="sng">
                <a:solidFill>
                  <a:srgbClr val="467886"/>
                </a:solidFill>
                <a:latin typeface="Trebuchet MS"/>
                <a:ea typeface="Trebuchet MS"/>
                <a:cs typeface="Trebuchet MS"/>
                <a:sym typeface="Trebuchet MS"/>
                <a:hlinkClick r:id="rId6" tooltip="https://indianexpress.com/article/india/rahul-gandhi-voter-fraud-lok-sabha-election-eci-bjp-modi-10175457/lite/"/>
              </a:rPr>
              <a:t>Resource link2</a:t>
            </a:r>
          </a:p>
          <a:p>
            <a:pPr marL="651510" lvl="1" indent="-325755" algn="just">
              <a:lnSpc>
                <a:spcPts val="4320"/>
              </a:lnSpc>
              <a:buFont typeface="Arial"/>
              <a:buChar char="•"/>
            </a:pPr>
            <a:r>
              <a:rPr lang="en-US" sz="3600" b="1" u="sng">
                <a:solidFill>
                  <a:srgbClr val="3F3F3F"/>
                </a:solidFill>
                <a:latin typeface="Trebuchet MS Bold"/>
                <a:ea typeface="Trebuchet MS Bold"/>
                <a:cs typeface="Trebuchet MS Bold"/>
                <a:sym typeface="Trebuchet MS Bold"/>
              </a:rPr>
              <a:t>High dependency on manual processes</a:t>
            </a:r>
            <a:r>
              <a:rPr lang="en-US" sz="3600">
                <a:solidFill>
                  <a:srgbClr val="3F3F3F"/>
                </a:solidFill>
                <a:latin typeface="Trebuchet MS"/>
                <a:ea typeface="Trebuchet MS"/>
                <a:cs typeface="Trebuchet MS"/>
                <a:sym typeface="Trebuchet MS"/>
              </a:rPr>
              <a:t>: To reduce heavy manpower, paperwork, and human errors through automation. </a:t>
            </a:r>
            <a:r>
              <a:rPr lang="en-US" sz="3600" u="sng">
                <a:solidFill>
                  <a:srgbClr val="467886"/>
                </a:solidFill>
                <a:latin typeface="Trebuchet MS"/>
                <a:ea typeface="Trebuchet MS"/>
                <a:cs typeface="Trebuchet MS"/>
                <a:sym typeface="Trebuchet MS"/>
                <a:hlinkClick r:id="rId7" tooltip="https://www.thestatesman.com/india/bihar-assembly-elections-over-8-5-lakh-officials-deployed-for-transparent-polls-1503496942.html"/>
              </a:rPr>
              <a:t>Resource link</a:t>
            </a:r>
          </a:p>
          <a:p>
            <a:pPr marL="651510" lvl="1" indent="-325755" algn="just">
              <a:lnSpc>
                <a:spcPts val="4320"/>
              </a:lnSpc>
              <a:buFont typeface="Arial"/>
              <a:buChar char="•"/>
            </a:pPr>
            <a:r>
              <a:rPr lang="en-US" sz="3600" b="1" u="sng">
                <a:solidFill>
                  <a:srgbClr val="3F3F3F"/>
                </a:solidFill>
                <a:latin typeface="Trebuchet MS Bold"/>
                <a:ea typeface="Trebuchet MS Bold"/>
                <a:cs typeface="Trebuchet MS Bold"/>
                <a:sym typeface="Trebuchet MS Bold"/>
              </a:rPr>
              <a:t>Voting result delays</a:t>
            </a:r>
            <a:r>
              <a:rPr lang="en-US" sz="3600">
                <a:solidFill>
                  <a:srgbClr val="3F3F3F"/>
                </a:solidFill>
                <a:latin typeface="Trebuchet MS"/>
                <a:ea typeface="Trebuchet MS"/>
                <a:cs typeface="Trebuchet MS"/>
                <a:sym typeface="Trebuchet MS"/>
              </a:rPr>
              <a:t>: To speed up secure counting and result declaration with verifiable digital records. </a:t>
            </a:r>
            <a:r>
              <a:rPr lang="en-US" sz="3600" u="sng">
                <a:solidFill>
                  <a:srgbClr val="467886"/>
                </a:solidFill>
                <a:latin typeface="Trebuchet MS"/>
                <a:ea typeface="Trebuchet MS"/>
                <a:cs typeface="Trebuchet MS"/>
                <a:sym typeface="Trebuchet MS"/>
                <a:hlinkClick r:id="rId8" tooltip="https://timesofindia.indiatimes.com/city/nagpur/sec-website-crashes-on-d-day-results-known-after-long-wait/articleshow/126109693.cms"/>
              </a:rPr>
              <a:t>Resource link</a:t>
            </a:r>
          </a:p>
          <a:p>
            <a:pPr marL="651510" lvl="1" indent="-325755" algn="just">
              <a:lnSpc>
                <a:spcPts val="4320"/>
              </a:lnSpc>
              <a:buFont typeface="Arial"/>
              <a:buChar char="•"/>
            </a:pPr>
            <a:r>
              <a:rPr lang="en-US" sz="3600" b="1" u="sng">
                <a:solidFill>
                  <a:srgbClr val="3F3F3F"/>
                </a:solidFill>
                <a:latin typeface="Trebuchet MS Bold"/>
                <a:ea typeface="Trebuchet MS Bold"/>
                <a:cs typeface="Trebuchet MS Bold"/>
                <a:sym typeface="Trebuchet MS Bold"/>
              </a:rPr>
              <a:t>Public trust issues</a:t>
            </a:r>
            <a:r>
              <a:rPr lang="en-US" sz="3600">
                <a:solidFill>
                  <a:srgbClr val="3F3F3F"/>
                </a:solidFill>
                <a:latin typeface="Trebuchet MS"/>
                <a:ea typeface="Trebuchet MS"/>
                <a:cs typeface="Trebuchet MS"/>
                <a:sym typeface="Trebuchet MS"/>
              </a:rPr>
              <a:t>: To give voters confidence that their vote is recorded correctly and cannot be tampered with.</a:t>
            </a:r>
          </a:p>
          <a:p>
            <a:pPr marL="651510" lvl="1" indent="-325755" algn="just">
              <a:lnSpc>
                <a:spcPts val="4320"/>
              </a:lnSpc>
              <a:buFont typeface="Arial"/>
              <a:buChar char="•"/>
            </a:pPr>
            <a:r>
              <a:rPr lang="en-US" sz="3600" b="1" u="sng">
                <a:solidFill>
                  <a:srgbClr val="3F3F3F"/>
                </a:solidFill>
                <a:latin typeface="Trebuchet MS Bold"/>
                <a:ea typeface="Trebuchet MS Bold"/>
                <a:cs typeface="Trebuchet MS Bold"/>
                <a:sym typeface="Trebuchet MS Bold"/>
              </a:rPr>
              <a:t>Lack of remote access</a:t>
            </a:r>
            <a:r>
              <a:rPr lang="en-US" sz="3600">
                <a:solidFill>
                  <a:srgbClr val="3F3F3F"/>
                </a:solidFill>
                <a:latin typeface="Trebuchet MS"/>
                <a:ea typeface="Trebuchet MS"/>
                <a:cs typeface="Trebuchet MS"/>
                <a:sym typeface="Trebuchet MS"/>
              </a:rPr>
              <a:t>: To enable secure participation for citizens who cannot reach polling booths (migrants, elderly, disabled).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dirty="0">
                <a:solidFill>
                  <a:srgbClr val="A20000"/>
                </a:solidFill>
                <a:latin typeface="Arimo Bold"/>
                <a:ea typeface="Arimo Bold"/>
                <a:cs typeface="Arimo Bold"/>
                <a:sym typeface="Arimo Bold"/>
              </a:rPr>
              <a:t>Proposed Solution</a:t>
            </a:r>
          </a:p>
        </p:txBody>
      </p:sp>
      <p:sp>
        <p:nvSpPr>
          <p:cNvPr id="13" name="TextBox 13"/>
          <p:cNvSpPr txBox="1"/>
          <p:nvPr/>
        </p:nvSpPr>
        <p:spPr>
          <a:xfrm>
            <a:off x="629527" y="5694556"/>
            <a:ext cx="16793470" cy="3996148"/>
          </a:xfrm>
          <a:prstGeom prst="rect">
            <a:avLst/>
          </a:prstGeom>
          <a:solidFill>
            <a:schemeClr val="accent4">
              <a:lumMod val="20000"/>
              <a:lumOff val="80000"/>
            </a:schemeClr>
          </a:solidFill>
        </p:spPr>
        <p:txBody>
          <a:bodyPr lIns="50800" tIns="50800" rIns="50800" bIns="50800" rtlCol="0" anchor="t"/>
          <a:lstStyle/>
          <a:p>
            <a:pPr marL="524113" lvl="1" indent="-262057" algn="l">
              <a:lnSpc>
                <a:spcPts val="3329"/>
              </a:lnSpc>
              <a:buFont typeface="Arial"/>
              <a:buChar char="•"/>
            </a:pPr>
            <a:r>
              <a:rPr lang="en-US" sz="2900" spc="-15" dirty="0">
                <a:solidFill>
                  <a:srgbClr val="000000"/>
                </a:solidFill>
                <a:latin typeface="Arial"/>
                <a:ea typeface="Arial"/>
                <a:cs typeface="Arial"/>
                <a:sym typeface="Arial"/>
              </a:rPr>
              <a:t>Our proposed solution is </a:t>
            </a:r>
            <a:r>
              <a:rPr lang="en-US" sz="2900" b="1" spc="-15" dirty="0">
                <a:solidFill>
                  <a:srgbClr val="000000"/>
                </a:solidFill>
                <a:latin typeface="Arial"/>
                <a:ea typeface="Arial"/>
                <a:cs typeface="Arial"/>
                <a:sym typeface="Arial"/>
              </a:rPr>
              <a:t>Blockchain-based Secure Digital Voting System</a:t>
            </a:r>
            <a:r>
              <a:rPr lang="en-US" sz="2900" spc="-15" dirty="0">
                <a:solidFill>
                  <a:srgbClr val="000000"/>
                </a:solidFill>
                <a:latin typeface="Arial"/>
                <a:ea typeface="Arial"/>
                <a:cs typeface="Arial"/>
                <a:sym typeface="Arial"/>
              </a:rPr>
              <a:t> to conduct elections in a transparent and tamper-proof manner.</a:t>
            </a:r>
          </a:p>
          <a:p>
            <a:pPr marL="524113" lvl="1" indent="-262057" algn="l">
              <a:lnSpc>
                <a:spcPts val="3329"/>
              </a:lnSpc>
              <a:buFont typeface="Arial"/>
              <a:buChar char="•"/>
            </a:pPr>
            <a:r>
              <a:rPr lang="en-US" sz="2900" spc="-15" dirty="0">
                <a:solidFill>
                  <a:srgbClr val="000000"/>
                </a:solidFill>
                <a:latin typeface="Arial"/>
                <a:ea typeface="Arial"/>
                <a:cs typeface="Arial"/>
                <a:sym typeface="Arial"/>
              </a:rPr>
              <a:t>The system ensures </a:t>
            </a:r>
            <a:r>
              <a:rPr lang="en-US" sz="2900" b="1" spc="-15" dirty="0">
                <a:solidFill>
                  <a:srgbClr val="000000"/>
                </a:solidFill>
                <a:latin typeface="Arial"/>
                <a:ea typeface="Arial"/>
                <a:cs typeface="Arial"/>
                <a:sym typeface="Arial"/>
              </a:rPr>
              <a:t>secure voter authentication </a:t>
            </a:r>
            <a:r>
              <a:rPr lang="en-US" sz="2900" spc="-15" dirty="0">
                <a:solidFill>
                  <a:srgbClr val="000000"/>
                </a:solidFill>
                <a:latin typeface="Arial"/>
                <a:ea typeface="Arial"/>
                <a:cs typeface="Arial"/>
                <a:sym typeface="Arial"/>
              </a:rPr>
              <a:t>using EPIC ID and face recognition.</a:t>
            </a:r>
          </a:p>
          <a:p>
            <a:pPr marL="524113" lvl="1" indent="-262057" algn="l">
              <a:lnSpc>
                <a:spcPts val="3329"/>
              </a:lnSpc>
              <a:buFont typeface="Arial"/>
              <a:buChar char="•"/>
            </a:pPr>
            <a:r>
              <a:rPr lang="en-US" sz="2900" spc="-15" dirty="0">
                <a:solidFill>
                  <a:srgbClr val="000000"/>
                </a:solidFill>
                <a:latin typeface="Arial"/>
                <a:ea typeface="Arial"/>
                <a:cs typeface="Arial"/>
                <a:sym typeface="Arial"/>
              </a:rPr>
              <a:t>Blockchain technology provides </a:t>
            </a:r>
            <a:r>
              <a:rPr lang="en-US" sz="2900" b="1" spc="-15" dirty="0">
                <a:solidFill>
                  <a:srgbClr val="000000"/>
                </a:solidFill>
                <a:latin typeface="Arial"/>
                <a:ea typeface="Arial"/>
                <a:cs typeface="Arial"/>
                <a:sym typeface="Arial"/>
              </a:rPr>
              <a:t>immutability, transparency, and trust</a:t>
            </a:r>
            <a:r>
              <a:rPr lang="en-US" sz="2900" spc="-15" dirty="0">
                <a:solidFill>
                  <a:srgbClr val="000000"/>
                </a:solidFill>
                <a:latin typeface="Arial"/>
                <a:ea typeface="Arial"/>
                <a:cs typeface="Arial"/>
                <a:sym typeface="Arial"/>
              </a:rPr>
              <a:t> in vote storage and counting.</a:t>
            </a:r>
          </a:p>
          <a:p>
            <a:pPr marL="524113" lvl="1" indent="-262057" algn="l">
              <a:lnSpc>
                <a:spcPts val="3329"/>
              </a:lnSpc>
              <a:buFont typeface="Arial"/>
              <a:buChar char="•"/>
            </a:pPr>
            <a:r>
              <a:rPr lang="en-US" sz="2900" spc="-15" dirty="0">
                <a:solidFill>
                  <a:srgbClr val="000000"/>
                </a:solidFill>
                <a:latin typeface="Arial"/>
                <a:ea typeface="Arial"/>
                <a:cs typeface="Arial"/>
                <a:sym typeface="Arial"/>
              </a:rPr>
              <a:t>The solution </a:t>
            </a:r>
            <a:r>
              <a:rPr lang="en-US" sz="2900" b="1" spc="-15" dirty="0">
                <a:solidFill>
                  <a:srgbClr val="000000"/>
                </a:solidFill>
                <a:latin typeface="Arial"/>
                <a:ea typeface="Arial"/>
                <a:cs typeface="Arial"/>
                <a:sym typeface="Arial"/>
              </a:rPr>
              <a:t>eliminates multiple voting and vote manipulation </a:t>
            </a:r>
            <a:r>
              <a:rPr lang="en-US" sz="2900" spc="-15" dirty="0">
                <a:solidFill>
                  <a:srgbClr val="000000"/>
                </a:solidFill>
                <a:latin typeface="Arial"/>
                <a:ea typeface="Arial"/>
                <a:cs typeface="Arial"/>
                <a:sym typeface="Arial"/>
              </a:rPr>
              <a:t>by locking voters after successful vote casting.</a:t>
            </a:r>
          </a:p>
          <a:p>
            <a:pPr marL="524113" lvl="1" indent="-262057" algn="l">
              <a:lnSpc>
                <a:spcPts val="3329"/>
              </a:lnSpc>
              <a:buFont typeface="Arial"/>
              <a:buChar char="•"/>
            </a:pPr>
            <a:r>
              <a:rPr lang="en-US" sz="2900" spc="-15" dirty="0">
                <a:solidFill>
                  <a:srgbClr val="000000"/>
                </a:solidFill>
                <a:latin typeface="Arial"/>
                <a:ea typeface="Arial"/>
                <a:cs typeface="Arial"/>
                <a:sym typeface="Arial"/>
              </a:rPr>
              <a:t>Our solution enables </a:t>
            </a:r>
            <a:r>
              <a:rPr lang="en-US" sz="2900" b="1" spc="-15" dirty="0">
                <a:solidFill>
                  <a:srgbClr val="000000"/>
                </a:solidFill>
                <a:latin typeface="Arial"/>
                <a:ea typeface="Arial"/>
                <a:cs typeface="Arial"/>
                <a:sym typeface="Arial"/>
              </a:rPr>
              <a:t>real-time vote counting </a:t>
            </a:r>
            <a:r>
              <a:rPr lang="en-US" sz="2900" spc="-15" dirty="0">
                <a:solidFill>
                  <a:srgbClr val="000000"/>
                </a:solidFill>
                <a:latin typeface="Arial"/>
                <a:ea typeface="Arial"/>
                <a:cs typeface="Arial"/>
                <a:sym typeface="Arial"/>
              </a:rPr>
              <a:t>and faster result declaration.</a:t>
            </a:r>
          </a:p>
          <a:p>
            <a:pPr marL="524113" lvl="1" indent="-262057" algn="l">
              <a:lnSpc>
                <a:spcPts val="3329"/>
              </a:lnSpc>
              <a:buFont typeface="Arial"/>
              <a:buChar char="•"/>
            </a:pPr>
            <a:r>
              <a:rPr lang="en-US" sz="2900" spc="-15" dirty="0">
                <a:solidFill>
                  <a:srgbClr val="000000"/>
                </a:solidFill>
                <a:latin typeface="Arial"/>
                <a:ea typeface="Arial"/>
                <a:cs typeface="Arial"/>
                <a:sym typeface="Arial"/>
              </a:rPr>
              <a:t>Also provides </a:t>
            </a:r>
            <a:r>
              <a:rPr lang="en-US" sz="2900" b="1" spc="-15" dirty="0">
                <a:solidFill>
                  <a:srgbClr val="000000"/>
                </a:solidFill>
                <a:latin typeface="Arial"/>
                <a:ea typeface="Arial"/>
                <a:cs typeface="Arial"/>
                <a:sym typeface="Arial"/>
              </a:rPr>
              <a:t>user-friendly system </a:t>
            </a:r>
            <a:r>
              <a:rPr lang="en-US" sz="2900" spc="-15" dirty="0">
                <a:solidFill>
                  <a:srgbClr val="000000"/>
                </a:solidFill>
                <a:latin typeface="Arial"/>
                <a:ea typeface="Arial"/>
                <a:cs typeface="Arial"/>
                <a:sym typeface="Arial"/>
              </a:rPr>
              <a:t>for Voters and BLOs.</a:t>
            </a:r>
          </a:p>
        </p:txBody>
      </p:sp>
      <p:pic>
        <p:nvPicPr>
          <p:cNvPr id="18" name="Picture 17">
            <a:extLst>
              <a:ext uri="{FF2B5EF4-FFF2-40B4-BE49-F238E27FC236}">
                <a16:creationId xmlns:a16="http://schemas.microsoft.com/office/drawing/2014/main" id="{DAF06C93-BDFC-C288-F131-69E6836A8326}"/>
              </a:ext>
            </a:extLst>
          </p:cNvPr>
          <p:cNvPicPr>
            <a:picLocks noChangeAspect="1"/>
          </p:cNvPicPr>
          <p:nvPr/>
        </p:nvPicPr>
        <p:blipFill>
          <a:blip r:embed="rId5"/>
          <a:stretch>
            <a:fillRect/>
          </a:stretch>
        </p:blipFill>
        <p:spPr>
          <a:xfrm>
            <a:off x="865003" y="1566081"/>
            <a:ext cx="2616415" cy="3843245"/>
          </a:xfrm>
          <a:prstGeom prst="rect">
            <a:avLst/>
          </a:prstGeom>
        </p:spPr>
      </p:pic>
      <p:pic>
        <p:nvPicPr>
          <p:cNvPr id="17" name="Picture 16" descr="A diagram of a blockchain process&#10;&#10;AI-generated content may be incorrect.">
            <a:extLst>
              <a:ext uri="{FF2B5EF4-FFF2-40B4-BE49-F238E27FC236}">
                <a16:creationId xmlns:a16="http://schemas.microsoft.com/office/drawing/2014/main" id="{692156DF-71FC-68C7-EE29-B3876112C3DC}"/>
              </a:ext>
            </a:extLst>
          </p:cNvPr>
          <p:cNvPicPr>
            <a:picLocks noChangeAspect="1"/>
          </p:cNvPicPr>
          <p:nvPr/>
        </p:nvPicPr>
        <p:blipFill>
          <a:blip r:embed="rId6"/>
          <a:srcRect l="2848" r="3707"/>
          <a:stretch>
            <a:fillRect/>
          </a:stretch>
        </p:blipFill>
        <p:spPr>
          <a:xfrm>
            <a:off x="3554597" y="1413178"/>
            <a:ext cx="13868400" cy="39961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Solution Overview</a:t>
            </a:r>
          </a:p>
        </p:txBody>
      </p:sp>
      <p:grpSp>
        <p:nvGrpSpPr>
          <p:cNvPr id="9" name="Group 9"/>
          <p:cNvGrpSpPr/>
          <p:nvPr/>
        </p:nvGrpSpPr>
        <p:grpSpPr>
          <a:xfrm>
            <a:off x="1028699" y="1651674"/>
            <a:ext cx="16268701" cy="8239483"/>
            <a:chOff x="0" y="0"/>
            <a:chExt cx="20529753" cy="9048630"/>
          </a:xfrm>
        </p:grpSpPr>
        <p:sp>
          <p:nvSpPr>
            <p:cNvPr id="10" name="Freeform 10"/>
            <p:cNvSpPr/>
            <p:nvPr/>
          </p:nvSpPr>
          <p:spPr>
            <a:xfrm>
              <a:off x="0" y="0"/>
              <a:ext cx="20529804" cy="9048617"/>
            </a:xfrm>
            <a:custGeom>
              <a:avLst/>
              <a:gdLst/>
              <a:ahLst/>
              <a:cxnLst/>
              <a:rect l="l" t="t" r="r" b="b"/>
              <a:pathLst>
                <a:path w="20529804" h="9048617">
                  <a:moveTo>
                    <a:pt x="0" y="0"/>
                  </a:moveTo>
                  <a:lnTo>
                    <a:pt x="20529804" y="0"/>
                  </a:lnTo>
                  <a:lnTo>
                    <a:pt x="20529804" y="9048617"/>
                  </a:lnTo>
                  <a:lnTo>
                    <a:pt x="0" y="9048617"/>
                  </a:lnTo>
                  <a:close/>
                </a:path>
              </a:pathLst>
            </a:custGeom>
            <a:solidFill>
              <a:srgbClr val="D9D9D9"/>
            </a:solidFill>
          </p:spPr>
        </p:sp>
        <p:sp>
          <p:nvSpPr>
            <p:cNvPr id="11" name="TextBox 11"/>
            <p:cNvSpPr txBox="1"/>
            <p:nvPr/>
          </p:nvSpPr>
          <p:spPr>
            <a:xfrm>
              <a:off x="0" y="-9525"/>
              <a:ext cx="20529753" cy="9058155"/>
            </a:xfrm>
            <a:prstGeom prst="rect">
              <a:avLst/>
            </a:prstGeom>
          </p:spPr>
          <p:txBody>
            <a:bodyPr lIns="50800" tIns="50800" rIns="50800" bIns="50800" rtlCol="0" anchor="t"/>
            <a:lstStyle/>
            <a:p>
              <a:pPr marL="434340" lvl="1" indent="-217170" algn="l">
                <a:lnSpc>
                  <a:spcPts val="2879"/>
                </a:lnSpc>
              </a:pPr>
              <a:endParaRPr lang="en-US" sz="2400" dirty="0">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5E01B9ED-3B36-955C-C78C-A5FD03D3F126}"/>
              </a:ext>
            </a:extLst>
          </p:cNvPr>
          <p:cNvSpPr txBox="1"/>
          <p:nvPr/>
        </p:nvSpPr>
        <p:spPr>
          <a:xfrm>
            <a:off x="1374057" y="2155707"/>
            <a:ext cx="14706600" cy="7336560"/>
          </a:xfrm>
          <a:prstGeom prst="rect">
            <a:avLst/>
          </a:prstGeom>
          <a:noFill/>
        </p:spPr>
        <p:txBody>
          <a:bodyPr wrap="square">
            <a:spAutoFit/>
          </a:bodyPr>
          <a:lstStyle/>
          <a:p>
            <a:pPr marL="434340" lvl="1" indent="-217170">
              <a:lnSpc>
                <a:spcPts val="2879"/>
              </a:lnSpc>
              <a:buFont typeface="Arial"/>
              <a:buChar char="•"/>
            </a:pPr>
            <a:endParaRPr lang="en-US" sz="2700" b="1" dirty="0">
              <a:solidFill>
                <a:srgbClr val="002060"/>
              </a:solidFill>
              <a:latin typeface="Arial Bold"/>
              <a:ea typeface="Arial Bold"/>
              <a:cs typeface="Arial Bold"/>
              <a:sym typeface="Arial Bold"/>
            </a:endParaRPr>
          </a:p>
          <a:p>
            <a:pPr marL="217170" lvl="1">
              <a:lnSpc>
                <a:spcPts val="2879"/>
              </a:lnSpc>
            </a:pPr>
            <a:r>
              <a:rPr lang="en-US" sz="2700" b="1" dirty="0">
                <a:ea typeface="Arial Bold"/>
                <a:cs typeface="Arial Bold"/>
                <a:sym typeface="Arial Bold"/>
              </a:rPr>
              <a:t>Blockchain based voting System includes 4 different interfaces</a:t>
            </a:r>
            <a:r>
              <a:rPr lang="en-US" sz="2700" b="1" dirty="0">
                <a:ea typeface="Arial"/>
                <a:cs typeface="Arial"/>
                <a:sym typeface="Arial"/>
              </a:rPr>
              <a:t> for Election Commission’s Admins, Live Voting, </a:t>
            </a:r>
            <a:r>
              <a:rPr lang="en-US" sz="2700" b="1" dirty="0"/>
              <a:t>Voter Verification Portal</a:t>
            </a:r>
            <a:r>
              <a:rPr lang="en-US" sz="2700" b="1" dirty="0">
                <a:ea typeface="Arial"/>
                <a:cs typeface="Arial"/>
                <a:sym typeface="Arial"/>
              </a:rPr>
              <a:t> and for BLOs.</a:t>
            </a:r>
          </a:p>
          <a:p>
            <a:pPr marL="217170" lvl="1">
              <a:lnSpc>
                <a:spcPts val="2879"/>
              </a:lnSpc>
            </a:pPr>
            <a:endParaRPr lang="en-US" sz="2700" dirty="0">
              <a:solidFill>
                <a:srgbClr val="002060"/>
              </a:solidFill>
              <a:latin typeface="Arial"/>
              <a:ea typeface="Arial"/>
              <a:cs typeface="Arial"/>
              <a:sym typeface="Arial"/>
            </a:endParaRPr>
          </a:p>
          <a:p>
            <a:pPr marL="217170" lvl="1">
              <a:lnSpc>
                <a:spcPts val="2879"/>
              </a:lnSpc>
            </a:pPr>
            <a:r>
              <a:rPr lang="en-US" sz="2700" b="1" dirty="0">
                <a:solidFill>
                  <a:schemeClr val="tx2"/>
                </a:solidFill>
                <a:latin typeface="Arial"/>
                <a:ea typeface="Arial"/>
                <a:cs typeface="Arial"/>
                <a:sym typeface="Arial"/>
              </a:rPr>
              <a:t>1) Admins officials</a:t>
            </a:r>
            <a:r>
              <a:rPr lang="en-US" sz="2700" b="1" dirty="0">
                <a:solidFill>
                  <a:schemeClr val="tx2"/>
                </a:solidFill>
                <a:latin typeface="Arial Bold"/>
                <a:ea typeface="Arial Bold"/>
                <a:cs typeface="Arial Bold"/>
                <a:sym typeface="Arial Bold"/>
              </a:rPr>
              <a:t> manage candidate-list, control elections (start/end voting), and publish results after voting ended</a:t>
            </a:r>
            <a:r>
              <a:rPr lang="en-US" sz="2700" b="1" dirty="0">
                <a:solidFill>
                  <a:srgbClr val="000000"/>
                </a:solidFill>
                <a:latin typeface="Arial Bold"/>
                <a:ea typeface="Arial Bold"/>
                <a:cs typeface="Arial Bold"/>
                <a:sym typeface="Arial Bold"/>
              </a:rPr>
              <a:t>.</a:t>
            </a:r>
          </a:p>
          <a:p>
            <a:pPr marL="217170" lvl="1">
              <a:lnSpc>
                <a:spcPts val="2879"/>
              </a:lnSpc>
            </a:pPr>
            <a:endParaRPr lang="en-US" sz="2700" dirty="0">
              <a:solidFill>
                <a:srgbClr val="002060"/>
              </a:solidFill>
              <a:latin typeface="Arial"/>
              <a:ea typeface="Arial"/>
              <a:cs typeface="Arial"/>
              <a:sym typeface="Arial"/>
            </a:endParaRPr>
          </a:p>
          <a:p>
            <a:pPr marL="217170" lvl="1">
              <a:lnSpc>
                <a:spcPts val="2879"/>
              </a:lnSpc>
            </a:pPr>
            <a:r>
              <a:rPr lang="en-US" sz="2700" b="1" dirty="0">
                <a:solidFill>
                  <a:schemeClr val="tx2"/>
                </a:solidFill>
                <a:latin typeface="Arial"/>
                <a:ea typeface="Arial"/>
                <a:cs typeface="Arial"/>
                <a:sym typeface="Arial"/>
              </a:rPr>
              <a:t>2) Voters can cast vote by verifying EPIC ID and after that face authentication on Voting Portal</a:t>
            </a:r>
          </a:p>
          <a:p>
            <a:pPr marL="217170" lvl="1">
              <a:lnSpc>
                <a:spcPts val="2879"/>
              </a:lnSpc>
            </a:pPr>
            <a:endParaRPr lang="en-US" sz="2700" b="1" dirty="0">
              <a:solidFill>
                <a:schemeClr val="tx2"/>
              </a:solidFill>
              <a:latin typeface="Arial"/>
              <a:ea typeface="Arial"/>
              <a:cs typeface="Arial"/>
              <a:sym typeface="Arial"/>
            </a:endParaRPr>
          </a:p>
          <a:p>
            <a:pPr marL="217170" lvl="1">
              <a:lnSpc>
                <a:spcPts val="2879"/>
              </a:lnSpc>
            </a:pPr>
            <a:r>
              <a:rPr lang="en-US" sz="2700" b="1" dirty="0">
                <a:solidFill>
                  <a:schemeClr val="tx2"/>
                </a:solidFill>
                <a:latin typeface="Arial"/>
                <a:ea typeface="Arial"/>
                <a:cs typeface="Arial"/>
                <a:sym typeface="Arial"/>
              </a:rPr>
              <a:t>3) Voters can verify their casted vote by first face verification and after that unique hash key verification.</a:t>
            </a:r>
          </a:p>
          <a:p>
            <a:pPr marL="217170" lvl="1">
              <a:lnSpc>
                <a:spcPts val="2879"/>
              </a:lnSpc>
            </a:pPr>
            <a:endParaRPr lang="en-US" sz="2700" b="1" dirty="0">
              <a:solidFill>
                <a:schemeClr val="tx2"/>
              </a:solidFill>
              <a:latin typeface="Arial"/>
              <a:ea typeface="Arial"/>
              <a:cs typeface="Arial"/>
              <a:sym typeface="Arial"/>
            </a:endParaRPr>
          </a:p>
          <a:p>
            <a:pPr marL="217170" lvl="1">
              <a:lnSpc>
                <a:spcPts val="2879"/>
              </a:lnSpc>
            </a:pPr>
            <a:r>
              <a:rPr lang="en-US" sz="2700" b="1" dirty="0">
                <a:solidFill>
                  <a:schemeClr val="tx2"/>
                </a:solidFill>
                <a:latin typeface="Arial"/>
                <a:ea typeface="Arial"/>
                <a:cs typeface="Arial"/>
                <a:sym typeface="Arial"/>
              </a:rPr>
              <a:t>4) BLO’s interface allows BLO to manage the voter list and update the voter’s details.</a:t>
            </a:r>
            <a:endParaRPr lang="en-US" sz="2700" dirty="0">
              <a:solidFill>
                <a:srgbClr val="002060"/>
              </a:solidFill>
              <a:latin typeface="Arial"/>
              <a:ea typeface="Arial"/>
              <a:cs typeface="Arial"/>
              <a:sym typeface="Arial"/>
            </a:endParaRPr>
          </a:p>
          <a:p>
            <a:pPr marL="434340" lvl="1" indent="-217170">
              <a:lnSpc>
                <a:spcPts val="2879"/>
              </a:lnSpc>
              <a:buFont typeface="Arial"/>
              <a:buChar char="•"/>
            </a:pPr>
            <a:endParaRPr lang="en-US" sz="2700" dirty="0">
              <a:solidFill>
                <a:srgbClr val="002060"/>
              </a:solidFill>
              <a:latin typeface="Arial"/>
              <a:ea typeface="Arial"/>
              <a:cs typeface="Arial"/>
              <a:sym typeface="Arial"/>
            </a:endParaRPr>
          </a:p>
          <a:p>
            <a:pPr marL="262056" lvl="1">
              <a:lnSpc>
                <a:spcPts val="3329"/>
              </a:lnSpc>
            </a:pPr>
            <a:r>
              <a:rPr lang="en-US" sz="2700" spc="-15" dirty="0">
                <a:solidFill>
                  <a:srgbClr val="000000"/>
                </a:solidFill>
                <a:latin typeface="Arial"/>
                <a:ea typeface="Arial"/>
                <a:cs typeface="Arial"/>
                <a:sym typeface="Arial"/>
              </a:rPr>
              <a:t>As a Result, Once a voter successfully casts a vote, the system locks the voter to </a:t>
            </a:r>
            <a:r>
              <a:rPr lang="en-US" sz="2700" b="1" spc="-15" dirty="0">
                <a:solidFill>
                  <a:srgbClr val="000000"/>
                </a:solidFill>
                <a:latin typeface="Arial"/>
                <a:ea typeface="Arial"/>
                <a:cs typeface="Arial"/>
                <a:sym typeface="Arial"/>
              </a:rPr>
              <a:t>eliminate multiple voting.</a:t>
            </a:r>
          </a:p>
          <a:p>
            <a:pPr marL="262056" lvl="1">
              <a:lnSpc>
                <a:spcPts val="3329"/>
              </a:lnSpc>
            </a:pPr>
            <a:r>
              <a:rPr lang="en-US" sz="2700" spc="-15" dirty="0">
                <a:solidFill>
                  <a:srgbClr val="000000"/>
                </a:solidFill>
                <a:latin typeface="Arial"/>
                <a:ea typeface="Arial"/>
                <a:cs typeface="Arial"/>
                <a:sym typeface="Arial"/>
              </a:rPr>
              <a:t>Votes are counted in real time as they are recorded on the blockchain, enabling</a:t>
            </a:r>
            <a:r>
              <a:rPr lang="en-US" sz="2700" spc="-15" dirty="0">
                <a:solidFill>
                  <a:srgbClr val="000000"/>
                </a:solidFill>
                <a:latin typeface="Arial Bold"/>
                <a:ea typeface="Arial Bold"/>
                <a:cs typeface="Arial Bold"/>
                <a:sym typeface="Arial Bold"/>
              </a:rPr>
              <a:t> instant and accurate results</a:t>
            </a:r>
            <a:endParaRPr lang="en-US" sz="2700" dirty="0">
              <a:solidFill>
                <a:srgbClr val="00206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txBody>
          <a:bodyPr/>
          <a:lstStyle/>
          <a:p>
            <a:endParaRPr lang="en-US"/>
          </a:p>
        </p:txBody>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TextBox 8"/>
          <p:cNvSpPr txBox="1"/>
          <p:nvPr/>
        </p:nvSpPr>
        <p:spPr>
          <a:xfrm>
            <a:off x="682409" y="768172"/>
            <a:ext cx="12017826"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Technology used</a:t>
            </a:r>
          </a:p>
        </p:txBody>
      </p:sp>
      <p:sp>
        <p:nvSpPr>
          <p:cNvPr id="9" name="TextBox 9"/>
          <p:cNvSpPr txBox="1"/>
          <p:nvPr/>
        </p:nvSpPr>
        <p:spPr>
          <a:xfrm>
            <a:off x="773848" y="2600287"/>
            <a:ext cx="10960952" cy="6032421"/>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2800" b="1" dirty="0"/>
              <a:t>MetaMask / Web3 Provider: </a:t>
            </a:r>
            <a:r>
              <a:rPr lang="en-US" sz="2800" i="1" dirty="0"/>
              <a:t>Connects web app to blockchain</a:t>
            </a:r>
          </a:p>
          <a:p>
            <a:pPr marL="457200" indent="-457200">
              <a:buFont typeface="Arial" panose="020B0604020202020204" pitchFamily="34" charset="0"/>
              <a:buChar char="•"/>
            </a:pPr>
            <a:endParaRPr lang="en-US" sz="2800" b="1" i="1" dirty="0"/>
          </a:p>
          <a:p>
            <a:pPr marL="457200" indent="-457200">
              <a:buFont typeface="Arial" panose="020B0604020202020204" pitchFamily="34" charset="0"/>
              <a:buChar char="•"/>
            </a:pPr>
            <a:r>
              <a:rPr lang="en-US" sz="2800" b="1" dirty="0"/>
              <a:t>Ethereum Blockchain: </a:t>
            </a:r>
            <a:r>
              <a:rPr lang="en-US" sz="2800" i="1" dirty="0"/>
              <a:t>Immutable and secure vote storage</a:t>
            </a:r>
          </a:p>
          <a:p>
            <a:endParaRPr lang="en-US" sz="2800" dirty="0"/>
          </a:p>
          <a:p>
            <a:pPr marL="457200" indent="-457200">
              <a:buFont typeface="Arial" panose="020B0604020202020204" pitchFamily="34" charset="0"/>
              <a:buChar char="•"/>
            </a:pPr>
            <a:r>
              <a:rPr lang="en-US" sz="2800" b="1" dirty="0"/>
              <a:t>Wallet Address Authentication: </a:t>
            </a:r>
            <a:r>
              <a:rPr lang="en-US" sz="2800" i="1" dirty="0"/>
              <a:t>Verifies voter via wallet ownership</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Web3.py: </a:t>
            </a:r>
            <a:r>
              <a:rPr lang="en-US" sz="2800" i="1" dirty="0"/>
              <a:t>Python interface for blockchain interaction’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Flask </a:t>
            </a:r>
            <a:r>
              <a:rPr lang="en-US" sz="2800" b="1" dirty="0" err="1"/>
              <a:t>API:</a:t>
            </a:r>
            <a:r>
              <a:rPr lang="en-US" sz="2800" i="1" dirty="0" err="1"/>
              <a:t>Backend</a:t>
            </a:r>
            <a:r>
              <a:rPr lang="en-US" sz="2800" i="1" dirty="0"/>
              <a:t> logic and authentication handler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MTCNN: </a:t>
            </a:r>
            <a:r>
              <a:rPr lang="en-US" sz="2800" i="1" dirty="0"/>
              <a:t>Accurate real-time face detection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InceptionResnetV1 (VGGFace2):</a:t>
            </a:r>
            <a:r>
              <a:rPr lang="en-US" sz="2800" i="1" dirty="0"/>
              <a:t>Facial feature extraction and recognition</a:t>
            </a:r>
            <a:endParaRPr lang="en-US" sz="2800" dirty="0"/>
          </a:p>
        </p:txBody>
      </p:sp>
      <p:grpSp>
        <p:nvGrpSpPr>
          <p:cNvPr id="10" name="Group 10"/>
          <p:cNvGrpSpPr/>
          <p:nvPr/>
        </p:nvGrpSpPr>
        <p:grpSpPr>
          <a:xfrm>
            <a:off x="13030200" y="681061"/>
            <a:ext cx="5057775" cy="3157538"/>
            <a:chOff x="0" y="0"/>
            <a:chExt cx="6743700" cy="4210050"/>
          </a:xfrm>
        </p:grpSpPr>
        <p:sp>
          <p:nvSpPr>
            <p:cNvPr id="11" name="Freeform 11" descr="A close-up of a logo  AI-generated content may be incorrect."/>
            <p:cNvSpPr/>
            <p:nvPr/>
          </p:nvSpPr>
          <p:spPr>
            <a:xfrm>
              <a:off x="0" y="0"/>
              <a:ext cx="6743700" cy="4210050"/>
            </a:xfrm>
            <a:custGeom>
              <a:avLst/>
              <a:gdLst/>
              <a:ahLst/>
              <a:cxnLst/>
              <a:rect l="l" t="t" r="r" b="b"/>
              <a:pathLst>
                <a:path w="6743700" h="4210050">
                  <a:moveTo>
                    <a:pt x="0" y="0"/>
                  </a:moveTo>
                  <a:lnTo>
                    <a:pt x="6743700" y="0"/>
                  </a:lnTo>
                  <a:lnTo>
                    <a:pt x="6743700" y="4210050"/>
                  </a:lnTo>
                  <a:lnTo>
                    <a:pt x="0" y="4210050"/>
                  </a:lnTo>
                  <a:lnTo>
                    <a:pt x="0" y="0"/>
                  </a:lnTo>
                  <a:close/>
                </a:path>
              </a:pathLst>
            </a:custGeom>
            <a:blipFill>
              <a:blip r:embed="rId5"/>
              <a:stretch>
                <a:fillRect/>
              </a:stretch>
            </a:blipFill>
          </p:spPr>
        </p:sp>
      </p:grpSp>
      <p:grpSp>
        <p:nvGrpSpPr>
          <p:cNvPr id="12" name="Group 12"/>
          <p:cNvGrpSpPr/>
          <p:nvPr/>
        </p:nvGrpSpPr>
        <p:grpSpPr>
          <a:xfrm>
            <a:off x="13182600" y="3979365"/>
            <a:ext cx="3427178" cy="1095070"/>
            <a:chOff x="0" y="0"/>
            <a:chExt cx="6115672" cy="2422728"/>
          </a:xfrm>
        </p:grpSpPr>
        <p:sp>
          <p:nvSpPr>
            <p:cNvPr id="13" name="Freeform 13"/>
            <p:cNvSpPr/>
            <p:nvPr/>
          </p:nvSpPr>
          <p:spPr>
            <a:xfrm>
              <a:off x="0" y="0"/>
              <a:ext cx="6115685" cy="2422779"/>
            </a:xfrm>
            <a:custGeom>
              <a:avLst/>
              <a:gdLst/>
              <a:ahLst/>
              <a:cxnLst/>
              <a:rect l="l" t="t" r="r" b="b"/>
              <a:pathLst>
                <a:path w="6115685" h="2422779">
                  <a:moveTo>
                    <a:pt x="0" y="0"/>
                  </a:moveTo>
                  <a:lnTo>
                    <a:pt x="6115685" y="0"/>
                  </a:lnTo>
                  <a:lnTo>
                    <a:pt x="6115685" y="2422779"/>
                  </a:lnTo>
                  <a:lnTo>
                    <a:pt x="0" y="2422779"/>
                  </a:lnTo>
                  <a:lnTo>
                    <a:pt x="0" y="0"/>
                  </a:lnTo>
                  <a:close/>
                </a:path>
              </a:pathLst>
            </a:custGeom>
            <a:blipFill>
              <a:blip r:embed="rId6"/>
              <a:stretch>
                <a:fillRect t="-4803" b="-4801"/>
              </a:stretch>
            </a:blipFill>
          </p:spPr>
        </p:sp>
      </p:grpSp>
      <p:grpSp>
        <p:nvGrpSpPr>
          <p:cNvPr id="14" name="Group 14"/>
          <p:cNvGrpSpPr/>
          <p:nvPr/>
        </p:nvGrpSpPr>
        <p:grpSpPr>
          <a:xfrm>
            <a:off x="12525514" y="5450255"/>
            <a:ext cx="1668218" cy="1276562"/>
            <a:chOff x="0" y="0"/>
            <a:chExt cx="3382302" cy="3051373"/>
          </a:xfrm>
        </p:grpSpPr>
        <p:sp>
          <p:nvSpPr>
            <p:cNvPr id="15" name="Freeform 15"/>
            <p:cNvSpPr/>
            <p:nvPr/>
          </p:nvSpPr>
          <p:spPr>
            <a:xfrm>
              <a:off x="0" y="0"/>
              <a:ext cx="3382264" cy="3051317"/>
            </a:xfrm>
            <a:custGeom>
              <a:avLst/>
              <a:gdLst/>
              <a:ahLst/>
              <a:cxnLst/>
              <a:rect l="l" t="t" r="r" b="b"/>
              <a:pathLst>
                <a:path w="3382264" h="3051317">
                  <a:moveTo>
                    <a:pt x="0" y="0"/>
                  </a:moveTo>
                  <a:lnTo>
                    <a:pt x="3382264" y="0"/>
                  </a:lnTo>
                  <a:lnTo>
                    <a:pt x="3382264" y="3051317"/>
                  </a:lnTo>
                  <a:lnTo>
                    <a:pt x="0" y="3051317"/>
                  </a:lnTo>
                  <a:lnTo>
                    <a:pt x="0" y="0"/>
                  </a:lnTo>
                  <a:close/>
                </a:path>
              </a:pathLst>
            </a:custGeom>
            <a:blipFill>
              <a:blip r:embed="rId7"/>
              <a:stretch>
                <a:fillRect l="-33496" t="-29155" r="-43024" b="-66511"/>
              </a:stretch>
            </a:blipFill>
          </p:spPr>
        </p:sp>
      </p:grpSp>
      <p:grpSp>
        <p:nvGrpSpPr>
          <p:cNvPr id="16" name="Group 16"/>
          <p:cNvGrpSpPr/>
          <p:nvPr/>
        </p:nvGrpSpPr>
        <p:grpSpPr>
          <a:xfrm>
            <a:off x="14353074" y="7089353"/>
            <a:ext cx="3427162" cy="2652491"/>
            <a:chOff x="0" y="0"/>
            <a:chExt cx="5506060" cy="4590948"/>
          </a:xfrm>
        </p:grpSpPr>
        <p:sp>
          <p:nvSpPr>
            <p:cNvPr id="17" name="Freeform 17"/>
            <p:cNvSpPr/>
            <p:nvPr/>
          </p:nvSpPr>
          <p:spPr>
            <a:xfrm>
              <a:off x="0" y="0"/>
              <a:ext cx="5506085" cy="4590879"/>
            </a:xfrm>
            <a:custGeom>
              <a:avLst/>
              <a:gdLst/>
              <a:ahLst/>
              <a:cxnLst/>
              <a:rect l="l" t="t" r="r" b="b"/>
              <a:pathLst>
                <a:path w="5506085" h="4590879">
                  <a:moveTo>
                    <a:pt x="0" y="0"/>
                  </a:moveTo>
                  <a:lnTo>
                    <a:pt x="5506085" y="0"/>
                  </a:lnTo>
                  <a:lnTo>
                    <a:pt x="5506085" y="4590879"/>
                  </a:lnTo>
                  <a:lnTo>
                    <a:pt x="0" y="4590879"/>
                  </a:lnTo>
                  <a:lnTo>
                    <a:pt x="0" y="0"/>
                  </a:lnTo>
                  <a:close/>
                </a:path>
              </a:pathLst>
            </a:custGeom>
            <a:blipFill>
              <a:blip r:embed="rId8"/>
              <a:stretch>
                <a:fillRect l="-52672" t="-14393" r="-65044" b="-37925"/>
              </a:stretch>
            </a:blipFill>
          </p:spPr>
        </p:sp>
      </p:grpSp>
      <p:grpSp>
        <p:nvGrpSpPr>
          <p:cNvPr id="18" name="Group 18"/>
          <p:cNvGrpSpPr/>
          <p:nvPr/>
        </p:nvGrpSpPr>
        <p:grpSpPr>
          <a:xfrm>
            <a:off x="14892987" y="5212543"/>
            <a:ext cx="1518914" cy="1345797"/>
            <a:chOff x="0" y="0"/>
            <a:chExt cx="3382302" cy="3470512"/>
          </a:xfrm>
        </p:grpSpPr>
        <p:sp>
          <p:nvSpPr>
            <p:cNvPr id="19" name="Freeform 19"/>
            <p:cNvSpPr/>
            <p:nvPr/>
          </p:nvSpPr>
          <p:spPr>
            <a:xfrm>
              <a:off x="0" y="0"/>
              <a:ext cx="3382264" cy="3470538"/>
            </a:xfrm>
            <a:custGeom>
              <a:avLst/>
              <a:gdLst/>
              <a:ahLst/>
              <a:cxnLst/>
              <a:rect l="l" t="t" r="r" b="b"/>
              <a:pathLst>
                <a:path w="3382264" h="3470538">
                  <a:moveTo>
                    <a:pt x="0" y="0"/>
                  </a:moveTo>
                  <a:lnTo>
                    <a:pt x="3382264" y="0"/>
                  </a:lnTo>
                  <a:lnTo>
                    <a:pt x="3382264" y="3470538"/>
                  </a:lnTo>
                  <a:lnTo>
                    <a:pt x="0" y="3470538"/>
                  </a:lnTo>
                  <a:lnTo>
                    <a:pt x="0" y="0"/>
                  </a:lnTo>
                  <a:close/>
                </a:path>
              </a:pathLst>
            </a:custGeom>
            <a:blipFill>
              <a:blip r:embed="rId9"/>
              <a:stretch>
                <a:fillRect l="-32913" t="-25214" r="-30127" b="-33678"/>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8" name="Freeform 8"/>
          <p:cNvSpPr/>
          <p:nvPr/>
        </p:nvSpPr>
        <p:spPr>
          <a:xfrm>
            <a:off x="1722191" y="1566081"/>
            <a:ext cx="16509141" cy="8316480"/>
          </a:xfrm>
          <a:custGeom>
            <a:avLst/>
            <a:gdLst/>
            <a:ahLst/>
            <a:cxnLst/>
            <a:rect l="l" t="t" r="r" b="b"/>
            <a:pathLst>
              <a:path w="16509141" h="8316480">
                <a:moveTo>
                  <a:pt x="0" y="0"/>
                </a:moveTo>
                <a:lnTo>
                  <a:pt x="16509141" y="0"/>
                </a:lnTo>
                <a:lnTo>
                  <a:pt x="16509141" y="8316480"/>
                </a:lnTo>
                <a:lnTo>
                  <a:pt x="0" y="8316480"/>
                </a:lnTo>
                <a:lnTo>
                  <a:pt x="0" y="0"/>
                </a:lnTo>
                <a:close/>
              </a:path>
            </a:pathLst>
          </a:custGeom>
          <a:blipFill>
            <a:blip r:embed="rId5"/>
            <a:stretch>
              <a:fillRect/>
            </a:stretch>
          </a:blipFill>
        </p:spPr>
      </p:sp>
      <p:sp>
        <p:nvSpPr>
          <p:cNvPr id="9" name="TextBox 9"/>
          <p:cNvSpPr txBox="1"/>
          <p:nvPr/>
        </p:nvSpPr>
        <p:spPr>
          <a:xfrm>
            <a:off x="669474" y="845010"/>
            <a:ext cx="12179075"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Technical flow diagram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8278587" y="9977571"/>
            <a:ext cx="10727874" cy="652329"/>
          </a:xfrm>
          <a:custGeom>
            <a:avLst/>
            <a:gdLst/>
            <a:ahLst/>
            <a:cxnLst/>
            <a:rect l="l" t="t" r="r" b="b"/>
            <a:pathLst>
              <a:path w="10727874" h="652329">
                <a:moveTo>
                  <a:pt x="10727874" y="652329"/>
                </a:moveTo>
                <a:lnTo>
                  <a:pt x="0" y="652329"/>
                </a:lnTo>
                <a:lnTo>
                  <a:pt x="0" y="0"/>
                </a:lnTo>
                <a:lnTo>
                  <a:pt x="10727874" y="0"/>
                </a:lnTo>
                <a:lnTo>
                  <a:pt x="10727874" y="652329"/>
                </a:lnTo>
                <a:close/>
              </a:path>
            </a:pathLst>
          </a:custGeom>
          <a:blipFill>
            <a:blip r:embed="rId3">
              <a:extLst>
                <a:ext uri="{96DAC541-7B7A-43D3-8B79-37D633B846F1}">
                  <asvg:svgBlip xmlns:asvg="http://schemas.microsoft.com/office/drawing/2016/SVG/main" r:embed="rId4"/>
                </a:ext>
              </a:extLst>
            </a:blip>
            <a:stretch>
              <a:fillRect t="-65279" b="-65279"/>
            </a:stretch>
          </a:blipFill>
        </p:spPr>
      </p:sp>
      <p:grpSp>
        <p:nvGrpSpPr>
          <p:cNvPr id="3" name="Group 3"/>
          <p:cNvGrpSpPr/>
          <p:nvPr/>
        </p:nvGrpSpPr>
        <p:grpSpPr>
          <a:xfrm>
            <a:off x="0" y="9976752"/>
            <a:ext cx="8441874" cy="604161"/>
            <a:chOff x="0" y="0"/>
            <a:chExt cx="11255832" cy="805548"/>
          </a:xfrm>
        </p:grpSpPr>
        <p:sp>
          <p:nvSpPr>
            <p:cNvPr id="4" name="Freeform 4"/>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5" name="Freeform 5"/>
          <p:cNvSpPr/>
          <p:nvPr/>
        </p:nvSpPr>
        <p:spPr>
          <a:xfrm>
            <a:off x="-933298" y="-19050"/>
            <a:ext cx="10972800" cy="589950"/>
          </a:xfrm>
          <a:custGeom>
            <a:avLst/>
            <a:gdLst/>
            <a:ahLst/>
            <a:cxnLst/>
            <a:rect l="l" t="t" r="r" b="b"/>
            <a:pathLst>
              <a:path w="10972800" h="589950">
                <a:moveTo>
                  <a:pt x="0" y="0"/>
                </a:moveTo>
                <a:lnTo>
                  <a:pt x="10972800" y="0"/>
                </a:lnTo>
                <a:lnTo>
                  <a:pt x="10972800" y="589950"/>
                </a:lnTo>
                <a:lnTo>
                  <a:pt x="0" y="589950"/>
                </a:lnTo>
                <a:lnTo>
                  <a:pt x="0" y="0"/>
                </a:lnTo>
                <a:close/>
              </a:path>
            </a:pathLst>
          </a:custGeom>
          <a:blipFill>
            <a:blip r:embed="rId3">
              <a:extLst>
                <a:ext uri="{96DAC541-7B7A-43D3-8B79-37D633B846F1}">
                  <asvg:svgBlip xmlns:asvg="http://schemas.microsoft.com/office/drawing/2016/SVG/main" r:embed="rId4"/>
                </a:ext>
              </a:extLst>
            </a:blip>
            <a:stretch>
              <a:fillRect t="-80778" b="-80777"/>
            </a:stretch>
          </a:blipFill>
        </p:spPr>
      </p:sp>
      <p:grpSp>
        <p:nvGrpSpPr>
          <p:cNvPr id="6" name="Group 6"/>
          <p:cNvGrpSpPr/>
          <p:nvPr/>
        </p:nvGrpSpPr>
        <p:grpSpPr>
          <a:xfrm>
            <a:off x="9976761" y="-16326"/>
            <a:ext cx="8441874" cy="604161"/>
            <a:chOff x="0" y="0"/>
            <a:chExt cx="11255832" cy="805548"/>
          </a:xfrm>
        </p:grpSpPr>
        <p:sp>
          <p:nvSpPr>
            <p:cNvPr id="7" name="Freeform 7"/>
            <p:cNvSpPr/>
            <p:nvPr/>
          </p:nvSpPr>
          <p:spPr>
            <a:xfrm>
              <a:off x="0" y="0"/>
              <a:ext cx="11255883" cy="805561"/>
            </a:xfrm>
            <a:custGeom>
              <a:avLst/>
              <a:gdLst/>
              <a:ahLst/>
              <a:cxnLst/>
              <a:rect l="l" t="t" r="r" b="b"/>
              <a:pathLst>
                <a:path w="11255883" h="805561">
                  <a:moveTo>
                    <a:pt x="0" y="0"/>
                  </a:moveTo>
                  <a:lnTo>
                    <a:pt x="11255883" y="0"/>
                  </a:lnTo>
                  <a:lnTo>
                    <a:pt x="11255883" y="805561"/>
                  </a:lnTo>
                  <a:lnTo>
                    <a:pt x="0" y="805561"/>
                  </a:lnTo>
                  <a:close/>
                </a:path>
              </a:pathLst>
            </a:custGeom>
            <a:solidFill>
              <a:srgbClr val="5B0003"/>
            </a:solidFill>
          </p:spPr>
        </p:sp>
      </p:grpSp>
      <p:sp>
        <p:nvSpPr>
          <p:cNvPr id="10" name="TextBox 10"/>
          <p:cNvSpPr txBox="1"/>
          <p:nvPr/>
        </p:nvSpPr>
        <p:spPr>
          <a:xfrm>
            <a:off x="669474" y="845010"/>
            <a:ext cx="8490861" cy="721071"/>
          </a:xfrm>
          <a:prstGeom prst="rect">
            <a:avLst/>
          </a:prstGeom>
        </p:spPr>
        <p:txBody>
          <a:bodyPr lIns="0" tIns="0" rIns="0" bIns="0" rtlCol="0" anchor="t">
            <a:spAutoFit/>
          </a:bodyPr>
          <a:lstStyle/>
          <a:p>
            <a:pPr algn="l">
              <a:lnSpc>
                <a:spcPts val="5400"/>
              </a:lnSpc>
            </a:pPr>
            <a:r>
              <a:rPr lang="en-US" sz="4500" b="1">
                <a:solidFill>
                  <a:srgbClr val="A20000"/>
                </a:solidFill>
                <a:latin typeface="Arimo Bold"/>
                <a:ea typeface="Arimo Bold"/>
                <a:cs typeface="Arimo Bold"/>
                <a:sym typeface="Arimo Bold"/>
              </a:rPr>
              <a:t>Architecture Blueprint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1521</Words>
  <Application>Microsoft Office PowerPoint</Application>
  <PresentationFormat>Custom</PresentationFormat>
  <Paragraphs>184</Paragraphs>
  <Slides>18</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Trebuchet MS Bold</vt:lpstr>
      <vt:lpstr>Calibri</vt:lpstr>
      <vt:lpstr>Calibri (MS)</vt:lpstr>
      <vt:lpstr>Arimo</vt:lpstr>
      <vt:lpstr>Trebuchet MS</vt:lpstr>
      <vt:lpstr>Algerian</vt:lpstr>
      <vt:lpstr>Calibri (MS) Bold</vt:lpstr>
      <vt:lpstr>Arial Bold</vt:lpstr>
      <vt:lpstr>Arimo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Template for VOIS Marathon2.0.pptx</dc:title>
  <dc:creator>Asus</dc:creator>
  <cp:lastModifiedBy>priyapawar8407@outlook.com</cp:lastModifiedBy>
  <cp:revision>3</cp:revision>
  <dcterms:created xsi:type="dcterms:W3CDTF">2006-08-16T00:00:00Z</dcterms:created>
  <dcterms:modified xsi:type="dcterms:W3CDTF">2026-02-08T15:05:15Z</dcterms:modified>
  <dc:identifier>DAHAqa2VYhY</dc:identifier>
</cp:coreProperties>
</file>